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diagrams/data1.xml" ContentType="application/vnd.openxmlformats-officedocument.drawingml.diagramData+xml"/>
  <Override PartName="/ppt/slideMasters/slideMaster1.xml" ContentType="application/vnd.openxmlformats-officedocument.presentationml.slideMaster+xml"/>
  <Override PartName="/ppt/slideLayouts/slideLayout2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16" r:id="rId1"/>
  </p:sldMasterIdLst>
  <p:notesMasterIdLst>
    <p:notesMasterId r:id="rId70"/>
  </p:notesMasterIdLst>
  <p:handoutMasterIdLst>
    <p:handoutMasterId r:id="rId71"/>
  </p:handoutMasterIdLst>
  <p:sldIdLst>
    <p:sldId id="256" r:id="rId2"/>
    <p:sldId id="257" r:id="rId3"/>
    <p:sldId id="276" r:id="rId4"/>
    <p:sldId id="273" r:id="rId5"/>
    <p:sldId id="272" r:id="rId6"/>
    <p:sldId id="265" r:id="rId7"/>
    <p:sldId id="274" r:id="rId8"/>
    <p:sldId id="351" r:id="rId9"/>
    <p:sldId id="267" r:id="rId10"/>
    <p:sldId id="278" r:id="rId11"/>
    <p:sldId id="266" r:id="rId12"/>
    <p:sldId id="609" r:id="rId13"/>
    <p:sldId id="610" r:id="rId14"/>
    <p:sldId id="352" r:id="rId15"/>
    <p:sldId id="298" r:id="rId16"/>
    <p:sldId id="613" r:id="rId17"/>
    <p:sldId id="363" r:id="rId18"/>
    <p:sldId id="359" r:id="rId19"/>
    <p:sldId id="310" r:id="rId20"/>
    <p:sldId id="611" r:id="rId21"/>
    <p:sldId id="441" r:id="rId22"/>
    <p:sldId id="258" r:id="rId23"/>
    <p:sldId id="275" r:id="rId24"/>
    <p:sldId id="294" r:id="rId25"/>
    <p:sldId id="285" r:id="rId26"/>
    <p:sldId id="287" r:id="rId27"/>
    <p:sldId id="283" r:id="rId28"/>
    <p:sldId id="296" r:id="rId29"/>
    <p:sldId id="295" r:id="rId30"/>
    <p:sldId id="292" r:id="rId31"/>
    <p:sldId id="269" r:id="rId32"/>
    <p:sldId id="316" r:id="rId33"/>
    <p:sldId id="264" r:id="rId34"/>
    <p:sldId id="306" r:id="rId35"/>
    <p:sldId id="307" r:id="rId36"/>
    <p:sldId id="271" r:id="rId37"/>
    <p:sldId id="309" r:id="rId38"/>
    <p:sldId id="320" r:id="rId39"/>
    <p:sldId id="324" r:id="rId40"/>
    <p:sldId id="280" r:id="rId41"/>
    <p:sldId id="281" r:id="rId42"/>
    <p:sldId id="327" r:id="rId43"/>
    <p:sldId id="329" r:id="rId44"/>
    <p:sldId id="335" r:id="rId45"/>
    <p:sldId id="334" r:id="rId46"/>
    <p:sldId id="284" r:id="rId47"/>
    <p:sldId id="268" r:id="rId48"/>
    <p:sldId id="336" r:id="rId49"/>
    <p:sldId id="270" r:id="rId50"/>
    <p:sldId id="337" r:id="rId51"/>
    <p:sldId id="338" r:id="rId52"/>
    <p:sldId id="339" r:id="rId53"/>
    <p:sldId id="340" r:id="rId54"/>
    <p:sldId id="282" r:id="rId55"/>
    <p:sldId id="341" r:id="rId56"/>
    <p:sldId id="608" r:id="rId57"/>
    <p:sldId id="612" r:id="rId58"/>
    <p:sldId id="348" r:id="rId59"/>
    <p:sldId id="343" r:id="rId60"/>
    <p:sldId id="344" r:id="rId61"/>
    <p:sldId id="345" r:id="rId62"/>
    <p:sldId id="346" r:id="rId63"/>
    <p:sldId id="349" r:id="rId64"/>
    <p:sldId id="289" r:id="rId65"/>
    <p:sldId id="315" r:id="rId66"/>
    <p:sldId id="333" r:id="rId67"/>
    <p:sldId id="350" r:id="rId68"/>
    <p:sldId id="347" r:id="rId69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4C8"/>
    <a:srgbClr val="773CBD"/>
    <a:srgbClr val="5C2D8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7CB1B5B-82C7-4B1E-A1F8-8D9B83C4A3AF}" v="5" dt="2020-12-16T20:10:30.82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6630" autoAdjust="0"/>
    <p:restoredTop sz="94488"/>
  </p:normalViewPr>
  <p:slideViewPr>
    <p:cSldViewPr snapToGrid="0" snapToObjects="1">
      <p:cViewPr varScale="1">
        <p:scale>
          <a:sx n="148" d="100"/>
          <a:sy n="148" d="100"/>
        </p:scale>
        <p:origin x="13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2" d="100"/>
          <a:sy n="82" d="100"/>
        </p:scale>
        <p:origin x="3780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79" Type="http://schemas.openxmlformats.org/officeDocument/2006/relationships/customXml" Target="../customXml/item3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customXml" Target="../customXml/item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78" Type="http://schemas.openxmlformats.org/officeDocument/2006/relationships/customXml" Target="../customXml/item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microsoft.com/office/2015/10/relationships/revisionInfo" Target="revisionInfo.xml"/><Relationship Id="rId7" Type="http://schemas.openxmlformats.org/officeDocument/2006/relationships/slide" Target="slides/slide6.xml"/><Relationship Id="rId71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C1FC99D-3714-446A-9EAD-073153E2A6A3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196A333-3149-42AA-B9C4-5369160BB2E5}">
      <dgm:prSet phldrT="[Text]"/>
      <dgm:spPr/>
      <dgm:t>
        <a:bodyPr/>
        <a:lstStyle/>
        <a:p>
          <a:r>
            <a:rPr lang="en-US" dirty="0"/>
            <a:t>Clear Problem</a:t>
          </a:r>
        </a:p>
      </dgm:t>
    </dgm:pt>
    <dgm:pt modelId="{B40919A3-C28B-4CC0-AC51-7635E194A7D9}" type="parTrans" cxnId="{70BD0954-7D6E-4193-9B22-54EB9385DB14}">
      <dgm:prSet/>
      <dgm:spPr/>
      <dgm:t>
        <a:bodyPr/>
        <a:lstStyle/>
        <a:p>
          <a:endParaRPr lang="en-US"/>
        </a:p>
      </dgm:t>
    </dgm:pt>
    <dgm:pt modelId="{9068B37F-91FE-4B91-A837-B4E721B2234C}" type="sibTrans" cxnId="{70BD0954-7D6E-4193-9B22-54EB9385DB14}">
      <dgm:prSet/>
      <dgm:spPr/>
      <dgm:t>
        <a:bodyPr/>
        <a:lstStyle/>
        <a:p>
          <a:endParaRPr lang="en-US"/>
        </a:p>
      </dgm:t>
    </dgm:pt>
    <dgm:pt modelId="{1D825D6C-ED62-40E6-A504-E905AB073A65}">
      <dgm:prSet phldrT="[Text]"/>
      <dgm:spPr/>
      <dgm:t>
        <a:bodyPr/>
        <a:lstStyle/>
        <a:p>
          <a:r>
            <a:rPr lang="en-US" dirty="0"/>
            <a:t>Desire for a</a:t>
          </a:r>
        </a:p>
        <a:p>
          <a:r>
            <a:rPr lang="en-US" dirty="0"/>
            <a:t>Solution</a:t>
          </a:r>
        </a:p>
      </dgm:t>
    </dgm:pt>
    <dgm:pt modelId="{928CC466-E08C-48F3-A088-8A0F5F613757}" type="parTrans" cxnId="{66E7B45B-444F-4B8A-9EA1-788ECC3FFA7E}">
      <dgm:prSet/>
      <dgm:spPr/>
      <dgm:t>
        <a:bodyPr/>
        <a:lstStyle/>
        <a:p>
          <a:endParaRPr lang="en-US"/>
        </a:p>
      </dgm:t>
    </dgm:pt>
    <dgm:pt modelId="{58D704D0-2E11-473F-BFAD-8B86AA617F5C}" type="sibTrans" cxnId="{66E7B45B-444F-4B8A-9EA1-788ECC3FFA7E}">
      <dgm:prSet/>
      <dgm:spPr/>
      <dgm:t>
        <a:bodyPr/>
        <a:lstStyle/>
        <a:p>
          <a:endParaRPr lang="en-US"/>
        </a:p>
      </dgm:t>
    </dgm:pt>
    <dgm:pt modelId="{273F8C84-773B-442A-80ED-A2EC1C95A79C}">
      <dgm:prSet phldrT="[Text]"/>
      <dgm:spPr/>
      <dgm:t>
        <a:bodyPr/>
        <a:lstStyle/>
        <a:p>
          <a:r>
            <a:rPr lang="en-US" dirty="0"/>
            <a:t>Implication of a</a:t>
          </a:r>
        </a:p>
      </dgm:t>
    </dgm:pt>
    <dgm:pt modelId="{28B6242F-19AD-4AD5-BD40-8037686ECEDA}" type="parTrans" cxnId="{D5074E31-F11E-4DED-82FB-5F3FE1425733}">
      <dgm:prSet/>
      <dgm:spPr/>
      <dgm:t>
        <a:bodyPr/>
        <a:lstStyle/>
        <a:p>
          <a:endParaRPr lang="en-US"/>
        </a:p>
      </dgm:t>
    </dgm:pt>
    <dgm:pt modelId="{C0C5EC1D-87DD-4CDE-9A89-0B1871A2D2EB}" type="sibTrans" cxnId="{D5074E31-F11E-4DED-82FB-5F3FE1425733}">
      <dgm:prSet/>
      <dgm:spPr/>
      <dgm:t>
        <a:bodyPr/>
        <a:lstStyle/>
        <a:p>
          <a:endParaRPr lang="en-US"/>
        </a:p>
      </dgm:t>
    </dgm:pt>
    <dgm:pt modelId="{82AFFE35-425D-4D9E-B416-9B42EF89A112}" type="pres">
      <dgm:prSet presAssocID="{AC1FC99D-3714-446A-9EAD-073153E2A6A3}" presName="CompostProcess" presStyleCnt="0">
        <dgm:presLayoutVars>
          <dgm:dir/>
          <dgm:resizeHandles val="exact"/>
        </dgm:presLayoutVars>
      </dgm:prSet>
      <dgm:spPr/>
    </dgm:pt>
    <dgm:pt modelId="{8E14C2E5-69B2-4E4F-A70F-4BC74CCDBC10}" type="pres">
      <dgm:prSet presAssocID="{AC1FC99D-3714-446A-9EAD-073153E2A6A3}" presName="arrow" presStyleLbl="bgShp" presStyleIdx="0" presStyleCnt="1" custScaleX="44776" custScaleY="32868" custLinFactNeighborX="1699" custLinFactNeighborY="28545"/>
      <dgm:spPr/>
    </dgm:pt>
    <dgm:pt modelId="{3761FA2C-C8A5-48F3-9E6D-175E98E30B29}" type="pres">
      <dgm:prSet presAssocID="{AC1FC99D-3714-446A-9EAD-073153E2A6A3}" presName="linearProcess" presStyleCnt="0"/>
      <dgm:spPr/>
    </dgm:pt>
    <dgm:pt modelId="{6B819D58-9780-43E5-9300-7DC01ACFF8C9}" type="pres">
      <dgm:prSet presAssocID="{6196A333-3149-42AA-B9C4-5369160BB2E5}" presName="textNode" presStyleLbl="node1" presStyleIdx="0" presStyleCnt="3" custScaleX="57462" custScaleY="37675" custLinFactX="68477" custLinFactNeighborX="100000" custLinFactNeighborY="71236">
        <dgm:presLayoutVars>
          <dgm:bulletEnabled val="1"/>
        </dgm:presLayoutVars>
      </dgm:prSet>
      <dgm:spPr/>
    </dgm:pt>
    <dgm:pt modelId="{0324D958-8823-409F-8515-1C5DFC9BAF4E}" type="pres">
      <dgm:prSet presAssocID="{9068B37F-91FE-4B91-A837-B4E721B2234C}" presName="sibTrans" presStyleCnt="0"/>
      <dgm:spPr/>
    </dgm:pt>
    <dgm:pt modelId="{B73710A7-F5F8-419C-BD5D-ED28C707197B}" type="pres">
      <dgm:prSet presAssocID="{1D825D6C-ED62-40E6-A504-E905AB073A65}" presName="textNode" presStyleLbl="node1" presStyleIdx="1" presStyleCnt="3" custScaleX="84081" custScaleY="55306" custLinFactX="100000" custLinFactNeighborX="154078" custLinFactNeighborY="68004">
        <dgm:presLayoutVars>
          <dgm:bulletEnabled val="1"/>
        </dgm:presLayoutVars>
      </dgm:prSet>
      <dgm:spPr/>
    </dgm:pt>
    <dgm:pt modelId="{A063802A-30F6-4B72-943E-17BEBE2246FF}" type="pres">
      <dgm:prSet presAssocID="{58D704D0-2E11-473F-BFAD-8B86AA617F5C}" presName="sibTrans" presStyleCnt="0"/>
      <dgm:spPr/>
    </dgm:pt>
    <dgm:pt modelId="{B75DE14B-A5EB-42A2-868E-8BC1906FCE8B}" type="pres">
      <dgm:prSet presAssocID="{273F8C84-773B-442A-80ED-A2EC1C95A79C}" presName="textNode" presStyleLbl="node1" presStyleIdx="2" presStyleCnt="3" custScaleX="74076" custScaleY="46068" custLinFactX="-171523" custLinFactNeighborX="-200000" custLinFactNeighborY="72620">
        <dgm:presLayoutVars>
          <dgm:bulletEnabled val="1"/>
        </dgm:presLayoutVars>
      </dgm:prSet>
      <dgm:spPr/>
    </dgm:pt>
  </dgm:ptLst>
  <dgm:cxnLst>
    <dgm:cxn modelId="{D5074E31-F11E-4DED-82FB-5F3FE1425733}" srcId="{AC1FC99D-3714-446A-9EAD-073153E2A6A3}" destId="{273F8C84-773B-442A-80ED-A2EC1C95A79C}" srcOrd="2" destOrd="0" parTransId="{28B6242F-19AD-4AD5-BD40-8037686ECEDA}" sibTransId="{C0C5EC1D-87DD-4CDE-9A89-0B1871A2D2EB}"/>
    <dgm:cxn modelId="{66E7B45B-444F-4B8A-9EA1-788ECC3FFA7E}" srcId="{AC1FC99D-3714-446A-9EAD-073153E2A6A3}" destId="{1D825D6C-ED62-40E6-A504-E905AB073A65}" srcOrd="1" destOrd="0" parTransId="{928CC466-E08C-48F3-A088-8A0F5F613757}" sibTransId="{58D704D0-2E11-473F-BFAD-8B86AA617F5C}"/>
    <dgm:cxn modelId="{70BD0954-7D6E-4193-9B22-54EB9385DB14}" srcId="{AC1FC99D-3714-446A-9EAD-073153E2A6A3}" destId="{6196A333-3149-42AA-B9C4-5369160BB2E5}" srcOrd="0" destOrd="0" parTransId="{B40919A3-C28B-4CC0-AC51-7635E194A7D9}" sibTransId="{9068B37F-91FE-4B91-A837-B4E721B2234C}"/>
    <dgm:cxn modelId="{2C0857DA-0A52-49CD-A17D-1D8609FA1B7A}" type="presOf" srcId="{1D825D6C-ED62-40E6-A504-E905AB073A65}" destId="{B73710A7-F5F8-419C-BD5D-ED28C707197B}" srcOrd="0" destOrd="0" presId="urn:microsoft.com/office/officeart/2005/8/layout/hProcess9"/>
    <dgm:cxn modelId="{03E753ED-207B-48A2-85DE-438F7A6B7F05}" type="presOf" srcId="{6196A333-3149-42AA-B9C4-5369160BB2E5}" destId="{6B819D58-9780-43E5-9300-7DC01ACFF8C9}" srcOrd="0" destOrd="0" presId="urn:microsoft.com/office/officeart/2005/8/layout/hProcess9"/>
    <dgm:cxn modelId="{9E70C6F5-51E8-402C-9E28-32EF32D1DF37}" type="presOf" srcId="{273F8C84-773B-442A-80ED-A2EC1C95A79C}" destId="{B75DE14B-A5EB-42A2-868E-8BC1906FCE8B}" srcOrd="0" destOrd="0" presId="urn:microsoft.com/office/officeart/2005/8/layout/hProcess9"/>
    <dgm:cxn modelId="{3654E8FD-D912-41C2-80C9-11A6C09609D3}" type="presOf" srcId="{AC1FC99D-3714-446A-9EAD-073153E2A6A3}" destId="{82AFFE35-425D-4D9E-B416-9B42EF89A112}" srcOrd="0" destOrd="0" presId="urn:microsoft.com/office/officeart/2005/8/layout/hProcess9"/>
    <dgm:cxn modelId="{1D2275EA-C3AC-42BA-A5C3-7A6D1EA7E4E8}" type="presParOf" srcId="{82AFFE35-425D-4D9E-B416-9B42EF89A112}" destId="{8E14C2E5-69B2-4E4F-A70F-4BC74CCDBC10}" srcOrd="0" destOrd="0" presId="urn:microsoft.com/office/officeart/2005/8/layout/hProcess9"/>
    <dgm:cxn modelId="{FD2EA303-05C6-48E9-BB94-35E9D40BD700}" type="presParOf" srcId="{82AFFE35-425D-4D9E-B416-9B42EF89A112}" destId="{3761FA2C-C8A5-48F3-9E6D-175E98E30B29}" srcOrd="1" destOrd="0" presId="urn:microsoft.com/office/officeart/2005/8/layout/hProcess9"/>
    <dgm:cxn modelId="{24EDA6C6-BDAC-434A-9D09-7CA58F5A750F}" type="presParOf" srcId="{3761FA2C-C8A5-48F3-9E6D-175E98E30B29}" destId="{6B819D58-9780-43E5-9300-7DC01ACFF8C9}" srcOrd="0" destOrd="0" presId="urn:microsoft.com/office/officeart/2005/8/layout/hProcess9"/>
    <dgm:cxn modelId="{EFBC02AA-58D2-4A91-8F01-401AE36179F2}" type="presParOf" srcId="{3761FA2C-C8A5-48F3-9E6D-175E98E30B29}" destId="{0324D958-8823-409F-8515-1C5DFC9BAF4E}" srcOrd="1" destOrd="0" presId="urn:microsoft.com/office/officeart/2005/8/layout/hProcess9"/>
    <dgm:cxn modelId="{D0CAA320-9E8F-4544-AF66-3016A80C610C}" type="presParOf" srcId="{3761FA2C-C8A5-48F3-9E6D-175E98E30B29}" destId="{B73710A7-F5F8-419C-BD5D-ED28C707197B}" srcOrd="2" destOrd="0" presId="urn:microsoft.com/office/officeart/2005/8/layout/hProcess9"/>
    <dgm:cxn modelId="{B4697BC6-D52A-496F-82D1-4B8FE76DABBE}" type="presParOf" srcId="{3761FA2C-C8A5-48F3-9E6D-175E98E30B29}" destId="{A063802A-30F6-4B72-943E-17BEBE2246FF}" srcOrd="3" destOrd="0" presId="urn:microsoft.com/office/officeart/2005/8/layout/hProcess9"/>
    <dgm:cxn modelId="{CCB99DD0-B01C-48F5-9DE4-95D17157FAC3}" type="presParOf" srcId="{3761FA2C-C8A5-48F3-9E6D-175E98E30B29}" destId="{B75DE14B-A5EB-42A2-868E-8BC1906FCE8B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14C2E5-69B2-4E4F-A70F-4BC74CCDBC10}">
      <dsp:nvSpPr>
        <dsp:cNvPr id="0" name=""/>
        <dsp:cNvSpPr/>
      </dsp:nvSpPr>
      <dsp:spPr>
        <a:xfrm>
          <a:off x="1975978" y="2524191"/>
          <a:ext cx="2320113" cy="1335755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B819D58-9780-43E5-9300-7DC01ACFF8C9}">
      <dsp:nvSpPr>
        <dsp:cNvPr id="0" name=""/>
        <dsp:cNvSpPr/>
      </dsp:nvSpPr>
      <dsp:spPr>
        <a:xfrm>
          <a:off x="2276237" y="2883790"/>
          <a:ext cx="1127490" cy="61244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Clear Problem</a:t>
          </a:r>
        </a:p>
      </dsp:txBody>
      <dsp:txXfrm>
        <a:off x="2306134" y="2913687"/>
        <a:ext cx="1067696" cy="552650"/>
      </dsp:txXfrm>
    </dsp:sp>
    <dsp:sp modelId="{B73710A7-F5F8-419C-BD5D-ED28C707197B}">
      <dsp:nvSpPr>
        <dsp:cNvPr id="0" name=""/>
        <dsp:cNvSpPr/>
      </dsp:nvSpPr>
      <dsp:spPr>
        <a:xfrm>
          <a:off x="4259823" y="2687945"/>
          <a:ext cx="1649795" cy="89905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Desire for a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Solution</a:t>
          </a:r>
        </a:p>
      </dsp:txBody>
      <dsp:txXfrm>
        <a:off x="4303711" y="2731833"/>
        <a:ext cx="1562019" cy="811278"/>
      </dsp:txXfrm>
    </dsp:sp>
    <dsp:sp modelId="{B75DE14B-A5EB-42A2-868E-8BC1906FCE8B}">
      <dsp:nvSpPr>
        <dsp:cNvPr id="0" name=""/>
        <dsp:cNvSpPr/>
      </dsp:nvSpPr>
      <dsp:spPr>
        <a:xfrm>
          <a:off x="190177" y="2838070"/>
          <a:ext cx="1453482" cy="74888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Implication of a</a:t>
          </a:r>
        </a:p>
      </dsp:txBody>
      <dsp:txXfrm>
        <a:off x="226734" y="2874627"/>
        <a:ext cx="1380368" cy="67576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FFBA5A-6BB8-B642-8375-015937F01853}" type="datetimeFigureOut">
              <a:rPr lang="en-US" smtClean="0"/>
              <a:t>5/10/2022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D5445D-DEE9-A442-81E4-67E01F7E9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3159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BB3DD3-0033-7240-B522-562320F5F70D}" type="datetimeFigureOut">
              <a:rPr lang="en-US" smtClean="0"/>
              <a:t>5/10/2022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3DA965-7E39-7340-AB37-AEA05DEE5D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0513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This template was inserted from Power-user, the productivity add-in for PowerPoint, Excel and Word.</a:t>
            </a:r>
          </a:p>
          <a:p>
            <a:r>
              <a:rPr lang="en-US"/>
              <a:t>Get thousands of templates, icons, maps, diagrams and charts with Power-user. Visit https://www.powerusersoftwares.com/!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42289">
              <a:defRPr/>
            </a:pPr>
            <a:fld id="{B4A55CF2-256D-44FD-9430-5B63A079CF51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42289">
                <a:defRPr/>
              </a:pPr>
              <a:t>21</a:t>
            </a:fld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4683137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 address the challenges and put ourselves in the best position to capture a prospects attention we utilize a sales cadence that implements many different mediums of making contact while having a clear and dynamic message presented from beginning to end of the process.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B08378-93A1-4A8D-9959-2363ECB311CC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1436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Main Title- Internal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72921" y="2258904"/>
            <a:ext cx="7772400" cy="723502"/>
          </a:xfrm>
        </p:spPr>
        <p:txBody>
          <a:bodyPr anchor="ctr" anchorCtr="0">
            <a:normAutofit/>
          </a:bodyPr>
          <a:lstStyle>
            <a:lvl1pPr algn="ctr">
              <a:defRPr sz="3750" b="0" i="0" cap="all" baseline="0">
                <a:latin typeface="Helvetica LT Std Cond Blk" panose="020B0806030502050204" pitchFamily="34" charset="0"/>
                <a:ea typeface="Helvetica LT Std Cond Blk" panose="020B0806030502050204" pitchFamily="34" charset="0"/>
                <a:cs typeface="Helvetica LT Std Cond Blk" panose="020B0806030502050204" pitchFamily="34" charset="0"/>
              </a:defRPr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30121" y="2888321"/>
            <a:ext cx="6858000" cy="390959"/>
          </a:xfrm>
        </p:spPr>
        <p:txBody>
          <a:bodyPr anchor="ctr" anchorCtr="0">
            <a:normAutofit/>
          </a:bodyPr>
          <a:lstStyle>
            <a:lvl1pPr marL="0" indent="0" algn="ctr">
              <a:spcBef>
                <a:spcPts val="750"/>
              </a:spcBef>
              <a:buNone/>
              <a:defRPr sz="1350" b="0" i="0" cap="none" baseline="0">
                <a:solidFill>
                  <a:schemeClr val="tx1"/>
                </a:solidFill>
                <a:latin typeface="Helvetica LT Std Light" panose="020B0403020202020204" pitchFamily="34" charset="0"/>
                <a:ea typeface="Helvetica LT Std Light" panose="020B0403020202020204" pitchFamily="34" charset="0"/>
                <a:cs typeface="Helvetica" charset="0"/>
              </a:defRPr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 dirty="0" err="1"/>
              <a:t>Subheadline</a:t>
            </a:r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130121" y="3376295"/>
            <a:ext cx="6858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Date Placeholder 3"/>
          <p:cNvSpPr txBox="1">
            <a:spLocks/>
          </p:cNvSpPr>
          <p:nvPr/>
        </p:nvSpPr>
        <p:spPr>
          <a:xfrm>
            <a:off x="1130121" y="3525276"/>
            <a:ext cx="68580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28FCB3A-0DC9-274B-A05A-4D1DBAF0DA69}" type="datetime1">
              <a:rPr lang="en-US" sz="900" b="0" i="0" smtClean="0">
                <a:latin typeface="Helvetica LT Std Light" charset="0"/>
                <a:ea typeface="Helvetica LT Std Light" charset="0"/>
                <a:cs typeface="Helvetica LT Std Light" charset="0"/>
              </a:rPr>
              <a:pPr/>
              <a:t>5/10/2022</a:t>
            </a:fld>
            <a:endParaRPr lang="en-US" sz="900" b="0" i="0" dirty="0">
              <a:latin typeface="Helvetica LT Std Light" charset="0"/>
              <a:ea typeface="Helvetica LT Std Light" charset="0"/>
              <a:cs typeface="Helvetica LT Std Light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859" y="1461971"/>
            <a:ext cx="699918" cy="699918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>
            <a:off x="1130121" y="3376295"/>
            <a:ext cx="6858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Date Placeholder 3"/>
          <p:cNvSpPr txBox="1">
            <a:spLocks/>
          </p:cNvSpPr>
          <p:nvPr userDrawn="1"/>
        </p:nvSpPr>
        <p:spPr>
          <a:xfrm>
            <a:off x="1130121" y="3525276"/>
            <a:ext cx="68580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28FCB3A-0DC9-274B-A05A-4D1DBAF0DA69}" type="datetime1">
              <a:rPr lang="en-US" sz="900" b="0" i="0" smtClean="0">
                <a:latin typeface="Helvetica LT Std Light" charset="0"/>
                <a:ea typeface="Helvetica LT Std Light" charset="0"/>
                <a:cs typeface="Helvetica LT Std Light" charset="0"/>
              </a:rPr>
              <a:pPr/>
              <a:t>5/10/2022</a:t>
            </a:fld>
            <a:endParaRPr lang="en-US" sz="900" b="0" i="0" dirty="0">
              <a:latin typeface="Helvetica LT Std Light" charset="0"/>
              <a:ea typeface="Helvetica LT Std Light" charset="0"/>
              <a:cs typeface="Helvetica LT Std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35388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3" orient="horz" pos="1620" userDrawn="1">
          <p15:clr>
            <a:srgbClr val="FBAE40"/>
          </p15:clr>
        </p15:guide>
        <p15:guide id="4" pos="288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274843" y="362299"/>
            <a:ext cx="8295946" cy="602163"/>
          </a:xfrm>
        </p:spPr>
        <p:txBody>
          <a:bodyPr>
            <a:normAutofit/>
          </a:bodyPr>
          <a:lstStyle>
            <a:lvl1pPr marL="112712" indent="0">
              <a:buNone/>
              <a:defRPr sz="5250" b="0" i="0" cap="all" baseline="0">
                <a:solidFill>
                  <a:schemeClr val="tx2">
                    <a:lumMod val="20000"/>
                    <a:lumOff val="80000"/>
                  </a:schemeClr>
                </a:solidFill>
                <a:latin typeface="Helvetica LT Std Cond Blk" panose="020B0806030502050204" pitchFamily="34" charset="0"/>
                <a:ea typeface="Helvetica LT Std Cond Blk" panose="020B0806030502050204" pitchFamily="34" charset="0"/>
                <a:cs typeface="Helvetica LT Std Cond Blk" panose="020B0806030502050204" pitchFamily="34" charset="0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84340" y="603070"/>
            <a:ext cx="7886700" cy="501896"/>
          </a:xfrm>
        </p:spPr>
        <p:txBody>
          <a:bodyPr anchor="t" anchorCtr="0">
            <a:normAutofit/>
          </a:bodyPr>
          <a:lstStyle>
            <a:lvl1pPr>
              <a:defRPr sz="2250" b="0" i="0" cap="all" baseline="0">
                <a:solidFill>
                  <a:schemeClr val="accent3"/>
                </a:solidFill>
                <a:latin typeface="Gotham Bold" panose="02000803030000020004" pitchFamily="2" charset="0"/>
                <a:ea typeface="Gotham Bold" panose="02000803030000020004" pitchFamily="2" charset="0"/>
                <a:cs typeface="Gotham Bold" panose="02000803030000020004" pitchFamily="2" charset="0"/>
              </a:defRPr>
            </a:lvl1pPr>
          </a:lstStyle>
          <a:p>
            <a:r>
              <a:rPr lang="en-US" dirty="0"/>
              <a:t>Page title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69" y="4579127"/>
            <a:ext cx="590216" cy="590216"/>
          </a:xfrm>
          <a:prstGeom prst="rect">
            <a:avLst/>
          </a:prstGeom>
        </p:spPr>
      </p:pic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65049" y="4737313"/>
            <a:ext cx="411480" cy="273844"/>
          </a:xfrm>
          <a:prstGeom prst="rect">
            <a:avLst/>
          </a:prstGeom>
        </p:spPr>
        <p:txBody>
          <a:bodyPr anchor="ctr" anchorCtr="0"/>
          <a:lstStyle>
            <a:lvl1pPr algn="r">
              <a:defRPr sz="1000" b="0" i="0">
                <a:solidFill>
                  <a:schemeClr val="accent5">
                    <a:lumMod val="50000"/>
                  </a:schemeClr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1pPr>
          </a:lstStyle>
          <a:p>
            <a:fld id="{00C708A1-6575-8D4A-A5EC-586CFF3AA03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Date Placeholder 3"/>
          <p:cNvSpPr>
            <a:spLocks noGrp="1"/>
          </p:cNvSpPr>
          <p:nvPr>
            <p:ph type="dt" sz="half" idx="10"/>
          </p:nvPr>
        </p:nvSpPr>
        <p:spPr>
          <a:xfrm>
            <a:off x="868680" y="4738046"/>
            <a:ext cx="813784" cy="273844"/>
          </a:xfrm>
          <a:prstGeom prst="rect">
            <a:avLst/>
          </a:prstGeom>
        </p:spPr>
        <p:txBody>
          <a:bodyPr anchor="ctr" anchorCtr="0"/>
          <a:lstStyle>
            <a:lvl1pPr>
              <a:defRPr sz="1000" b="0" i="0">
                <a:solidFill>
                  <a:schemeClr val="accent5">
                    <a:lumMod val="50000"/>
                  </a:schemeClr>
                </a:solidFill>
                <a:latin typeface="Helvetica LT Std Light" panose="020B0403020202020204" pitchFamily="34" charset="0"/>
                <a:ea typeface="Helvetica LT Std Light" panose="020B0403020202020204" pitchFamily="34" charset="0"/>
                <a:cs typeface="Helvetica LT Std Light" panose="020B0403020202020204" pitchFamily="34" charset="0"/>
              </a:defRPr>
            </a:lvl1pPr>
          </a:lstStyle>
          <a:p>
            <a:fld id="{BB99C5C1-7217-3C46-88B9-F0BAD4208C8E}" type="datetime1">
              <a:rPr lang="en-US" smtClean="0"/>
              <a:pPr/>
              <a:t>5/10/2022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87544" y="4738046"/>
            <a:ext cx="6677505" cy="273844"/>
          </a:xfrm>
          <a:prstGeom prst="rect">
            <a:avLst/>
          </a:prstGeom>
        </p:spPr>
        <p:txBody>
          <a:bodyPr anchor="ctr" anchorCtr="0"/>
          <a:lstStyle>
            <a:lvl1pPr algn="l">
              <a:defRPr sz="1000" b="0" i="0">
                <a:solidFill>
                  <a:schemeClr val="accent5">
                    <a:lumMod val="50000"/>
                  </a:schemeClr>
                </a:solidFill>
                <a:latin typeface="Helvetica LT Std Light" panose="020B0403020202020204" pitchFamily="34" charset="0"/>
                <a:ea typeface="Helvetica LT Std Light" panose="020B0403020202020204" pitchFamily="34" charset="0"/>
                <a:cs typeface="Helvetica LT Std Light" panose="020B0403020202020204" pitchFamily="34" charset="0"/>
              </a:defRPr>
            </a:lvl1pPr>
          </a:lstStyle>
          <a:p>
            <a:r>
              <a:rPr lang="en-US" dirty="0"/>
              <a:t>Kick Stains to the Curb</a:t>
            </a:r>
          </a:p>
        </p:txBody>
      </p:sp>
    </p:spTree>
    <p:extLst>
      <p:ext uri="{BB962C8B-B14F-4D97-AF65-F5344CB8AC3E}">
        <p14:creationId xmlns:p14="http://schemas.microsoft.com/office/powerpoint/2010/main" val="19215629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69" y="4579127"/>
            <a:ext cx="590216" cy="59021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69" y="4579127"/>
            <a:ext cx="590216" cy="590216"/>
          </a:xfrm>
          <a:prstGeom prst="rect">
            <a:avLst/>
          </a:prstGeom>
        </p:spPr>
      </p:pic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65049" y="4737313"/>
            <a:ext cx="411480" cy="273844"/>
          </a:xfrm>
          <a:prstGeom prst="rect">
            <a:avLst/>
          </a:prstGeom>
        </p:spPr>
        <p:txBody>
          <a:bodyPr anchor="ctr" anchorCtr="0"/>
          <a:lstStyle>
            <a:lvl1pPr algn="r">
              <a:defRPr sz="1000" b="0" i="0">
                <a:solidFill>
                  <a:schemeClr val="accent5">
                    <a:lumMod val="50000"/>
                  </a:schemeClr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1pPr>
          </a:lstStyle>
          <a:p>
            <a:fld id="{00C708A1-6575-8D4A-A5EC-586CFF3AA03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Date Placeholder 3"/>
          <p:cNvSpPr>
            <a:spLocks noGrp="1"/>
          </p:cNvSpPr>
          <p:nvPr>
            <p:ph type="dt" sz="half" idx="10"/>
          </p:nvPr>
        </p:nvSpPr>
        <p:spPr>
          <a:xfrm>
            <a:off x="868680" y="4738046"/>
            <a:ext cx="815339" cy="273844"/>
          </a:xfrm>
          <a:prstGeom prst="rect">
            <a:avLst/>
          </a:prstGeom>
        </p:spPr>
        <p:txBody>
          <a:bodyPr anchor="ctr" anchorCtr="0"/>
          <a:lstStyle>
            <a:lvl1pPr>
              <a:defRPr sz="1000" b="0" i="0">
                <a:solidFill>
                  <a:schemeClr val="accent5">
                    <a:lumMod val="50000"/>
                  </a:schemeClr>
                </a:solidFill>
                <a:latin typeface="Helvetica LT Std Light" panose="020B0403020202020204" pitchFamily="34" charset="0"/>
                <a:ea typeface="Helvetica LT Std Light" panose="020B0403020202020204" pitchFamily="34" charset="0"/>
                <a:cs typeface="Helvetica LT Std Light" panose="020B0403020202020204" pitchFamily="34" charset="0"/>
              </a:defRPr>
            </a:lvl1pPr>
          </a:lstStyle>
          <a:p>
            <a:fld id="{BB99C5C1-7217-3C46-88B9-F0BAD4208C8E}" type="datetime1">
              <a:rPr lang="en-US" smtClean="0"/>
              <a:pPr/>
              <a:t>5/10/2022</a:t>
            </a:fld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87544" y="4738046"/>
            <a:ext cx="6677505" cy="273844"/>
          </a:xfrm>
          <a:prstGeom prst="rect">
            <a:avLst/>
          </a:prstGeom>
        </p:spPr>
        <p:txBody>
          <a:bodyPr anchor="ctr" anchorCtr="0"/>
          <a:lstStyle>
            <a:lvl1pPr algn="l">
              <a:defRPr sz="1000" b="0" i="0">
                <a:solidFill>
                  <a:schemeClr val="accent5">
                    <a:lumMod val="50000"/>
                  </a:schemeClr>
                </a:solidFill>
                <a:latin typeface="Helvetica LT Std Light" panose="020B0403020202020204" pitchFamily="34" charset="0"/>
                <a:ea typeface="Helvetica LT Std Light" panose="020B0403020202020204" pitchFamily="34" charset="0"/>
                <a:cs typeface="Helvetica LT Std Light" panose="020B0403020202020204" pitchFamily="34" charset="0"/>
              </a:defRPr>
            </a:lvl1pPr>
          </a:lstStyle>
          <a:p>
            <a:r>
              <a:rPr lang="en-US" dirty="0"/>
              <a:t>Kick Stains to the Curb</a:t>
            </a:r>
          </a:p>
        </p:txBody>
      </p:sp>
    </p:spTree>
    <p:extLst>
      <p:ext uri="{BB962C8B-B14F-4D97-AF65-F5344CB8AC3E}">
        <p14:creationId xmlns:p14="http://schemas.microsoft.com/office/powerpoint/2010/main" val="5134927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" name="TextBox 3"/>
          <p:cNvSpPr txBox="1"/>
          <p:nvPr/>
        </p:nvSpPr>
        <p:spPr>
          <a:xfrm>
            <a:off x="64652" y="-605828"/>
            <a:ext cx="2660756" cy="47088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999" b="1" i="0" dirty="0">
                <a:solidFill>
                  <a:schemeClr val="tx1">
                    <a:alpha val="5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“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986822" y="2800551"/>
            <a:ext cx="2660756" cy="47088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999" b="1" i="0" dirty="0">
                <a:solidFill>
                  <a:schemeClr val="tx1">
                    <a:alpha val="5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”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457344" y="4320540"/>
            <a:ext cx="5890940" cy="585517"/>
          </a:xfrm>
        </p:spPr>
        <p:txBody>
          <a:bodyPr anchor="b" anchorCtr="0">
            <a:normAutofit/>
          </a:bodyPr>
          <a:lstStyle>
            <a:lvl1pPr marL="112712" indent="0">
              <a:buNone/>
              <a:defRPr sz="1200" b="0" i="0">
                <a:solidFill>
                  <a:schemeClr val="tx1"/>
                </a:solidFill>
                <a:latin typeface="Gotham Bold" panose="02000803030000020004" pitchFamily="2" charset="0"/>
                <a:ea typeface="Gotham Bold" panose="02000803030000020004" pitchFamily="2" charset="0"/>
                <a:cs typeface="Gotham Bold" panose="02000803030000020004" pitchFamily="2" charset="0"/>
              </a:defRPr>
            </a:lvl1pPr>
          </a:lstStyle>
          <a:p>
            <a:pPr lvl="0"/>
            <a:r>
              <a:rPr lang="en-US" dirty="0"/>
              <a:t>This is the author</a:t>
            </a:r>
          </a:p>
        </p:txBody>
      </p:sp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858982"/>
            <a:ext cx="7772400" cy="3461558"/>
          </a:xfrm>
          <a:noFill/>
          <a:ln w="63500">
            <a:noFill/>
          </a:ln>
        </p:spPr>
        <p:txBody>
          <a:bodyPr anchor="ctr" anchorCtr="1">
            <a:normAutofit/>
          </a:bodyPr>
          <a:lstStyle>
            <a:lvl1pPr algn="ctr">
              <a:defRPr sz="3000" b="0" i="0">
                <a:latin typeface="Gotham Bold" panose="02000803030000020004" pitchFamily="2" charset="0"/>
                <a:ea typeface="Gotham Bold" panose="02000803030000020004" pitchFamily="2" charset="0"/>
                <a:cs typeface="Gotham Bold" panose="02000803030000020004" pitchFamily="2" charset="0"/>
              </a:defRPr>
            </a:lvl1pPr>
          </a:lstStyle>
          <a:p>
            <a:r>
              <a:rPr lang="en-US" dirty="0"/>
              <a:t>This is a quote.</a:t>
            </a:r>
          </a:p>
        </p:txBody>
      </p:sp>
    </p:spTree>
    <p:extLst>
      <p:ext uri="{BB962C8B-B14F-4D97-AF65-F5344CB8AC3E}">
        <p14:creationId xmlns:p14="http://schemas.microsoft.com/office/powerpoint/2010/main" val="39223430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3" orient="horz" pos="1620" userDrawn="1">
          <p15:clr>
            <a:srgbClr val="FBAE40"/>
          </p15:clr>
        </p15:guide>
        <p15:guide id="4" pos="288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858982"/>
            <a:ext cx="7772400" cy="3461558"/>
          </a:xfrm>
          <a:ln w="63500">
            <a:solidFill>
              <a:schemeClr val="tx1"/>
            </a:solidFill>
          </a:ln>
        </p:spPr>
        <p:txBody>
          <a:bodyPr anchor="ctr" anchorCtr="1">
            <a:normAutofit/>
          </a:bodyPr>
          <a:lstStyle>
            <a:lvl1pPr algn="ctr">
              <a:defRPr sz="3000" b="0" i="0">
                <a:latin typeface="Gotham Bold" panose="02000803030000020004" pitchFamily="2" charset="0"/>
                <a:ea typeface="Gotham Bold" panose="02000803030000020004" pitchFamily="2" charset="0"/>
                <a:cs typeface="Gotham Bold" panose="02000803030000020004" pitchFamily="2" charset="0"/>
              </a:defRPr>
            </a:lvl1pPr>
          </a:lstStyle>
          <a:p>
            <a:r>
              <a:rPr lang="en-US" dirty="0"/>
              <a:t>This is a quote.</a:t>
            </a:r>
          </a:p>
        </p:txBody>
      </p:sp>
      <p:sp>
        <p:nvSpPr>
          <p:cNvPr id="3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457344" y="4320540"/>
            <a:ext cx="5890940" cy="585517"/>
          </a:xfrm>
        </p:spPr>
        <p:txBody>
          <a:bodyPr anchor="b" anchorCtr="0">
            <a:normAutofit/>
          </a:bodyPr>
          <a:lstStyle>
            <a:lvl1pPr marL="112712" indent="0">
              <a:buNone/>
              <a:defRPr sz="1200" b="0" i="0">
                <a:solidFill>
                  <a:schemeClr val="tx1"/>
                </a:solidFill>
                <a:latin typeface="Gotham Bold" panose="02000803030000020004" pitchFamily="2" charset="0"/>
                <a:ea typeface="Gotham Bold" panose="02000803030000020004" pitchFamily="2" charset="0"/>
                <a:cs typeface="Gotham Bold" panose="02000803030000020004" pitchFamily="2" charset="0"/>
              </a:defRPr>
            </a:lvl1pPr>
          </a:lstStyle>
          <a:p>
            <a:pPr lvl="0"/>
            <a:r>
              <a:rPr lang="en-US" dirty="0"/>
              <a:t>This is the author</a:t>
            </a:r>
          </a:p>
        </p:txBody>
      </p:sp>
    </p:spTree>
    <p:extLst>
      <p:ext uri="{BB962C8B-B14F-4D97-AF65-F5344CB8AC3E}">
        <p14:creationId xmlns:p14="http://schemas.microsoft.com/office/powerpoint/2010/main" val="39367048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3" orient="horz" pos="1620" userDrawn="1">
          <p15:clr>
            <a:srgbClr val="FBAE40"/>
          </p15:clr>
        </p15:guide>
        <p15:guide id="4" pos="288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sz="quarter" idx="14" hasCustomPrompt="1"/>
          </p:nvPr>
        </p:nvSpPr>
        <p:spPr>
          <a:xfrm>
            <a:off x="0" y="0"/>
            <a:ext cx="9144000" cy="5143500"/>
          </a:xfrm>
        </p:spPr>
        <p:txBody>
          <a:bodyPr anchor="ctr" anchorCtr="0"/>
          <a:lstStyle>
            <a:lvl1pPr marL="112712" indent="0" algn="ctr">
              <a:buNone/>
              <a:defRPr b="0" i="0">
                <a:solidFill>
                  <a:schemeClr val="accent6"/>
                </a:solidFill>
                <a:latin typeface="Gotham Bold" panose="02000803030000020004" pitchFamily="2" charset="0"/>
                <a:ea typeface="Gotham Bold" panose="02000803030000020004" pitchFamily="2" charset="0"/>
                <a:cs typeface="Gotham Bold" panose="02000803030000020004" pitchFamily="2" charset="0"/>
              </a:defRPr>
            </a:lvl1pPr>
          </a:lstStyle>
          <a:p>
            <a:pPr lvl="0"/>
            <a:r>
              <a:rPr lang="en-US" dirty="0"/>
              <a:t>Insert Media</a:t>
            </a:r>
          </a:p>
        </p:txBody>
      </p:sp>
    </p:spTree>
    <p:extLst>
      <p:ext uri="{BB962C8B-B14F-4D97-AF65-F5344CB8AC3E}">
        <p14:creationId xmlns:p14="http://schemas.microsoft.com/office/powerpoint/2010/main" val="20326211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Media- Color Bor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4" hasCustomPrompt="1"/>
          </p:nvPr>
        </p:nvSpPr>
        <p:spPr>
          <a:xfrm>
            <a:off x="510990" y="558055"/>
            <a:ext cx="8104350" cy="4020671"/>
          </a:xfrm>
        </p:spPr>
        <p:txBody>
          <a:bodyPr anchor="ctr" anchorCtr="0"/>
          <a:lstStyle>
            <a:lvl1pPr marL="112712" indent="0" algn="ctr">
              <a:buNone/>
              <a:defRPr b="0" i="0">
                <a:latin typeface="Gotham Bold" panose="02000803030000020004" pitchFamily="2" charset="0"/>
                <a:ea typeface="Gotham Bold" panose="02000803030000020004" pitchFamily="2" charset="0"/>
                <a:cs typeface="Gotham Bold" panose="02000803030000020004" pitchFamily="2" charset="0"/>
              </a:defRPr>
            </a:lvl1pPr>
          </a:lstStyle>
          <a:p>
            <a:pPr lvl="0"/>
            <a:r>
              <a:rPr lang="en-US" dirty="0"/>
              <a:t>Insert Media</a:t>
            </a:r>
          </a:p>
        </p:txBody>
      </p:sp>
    </p:spTree>
    <p:extLst>
      <p:ext uri="{BB962C8B-B14F-4D97-AF65-F5344CB8AC3E}">
        <p14:creationId xmlns:p14="http://schemas.microsoft.com/office/powerpoint/2010/main" val="17279083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Media- Dark Boarder"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4" hasCustomPrompt="1"/>
          </p:nvPr>
        </p:nvSpPr>
        <p:spPr>
          <a:xfrm>
            <a:off x="510990" y="558055"/>
            <a:ext cx="8104350" cy="4020671"/>
          </a:xfrm>
        </p:spPr>
        <p:txBody>
          <a:bodyPr anchor="ctr" anchorCtr="0"/>
          <a:lstStyle>
            <a:lvl1pPr marL="112712" indent="0" algn="ctr">
              <a:buNone/>
              <a:defRPr b="0" i="0">
                <a:latin typeface="Gotham Bold" panose="02000803030000020004" pitchFamily="2" charset="0"/>
                <a:ea typeface="Gotham Bold" panose="02000803030000020004" pitchFamily="2" charset="0"/>
                <a:cs typeface="Gotham Bold" panose="02000803030000020004" pitchFamily="2" charset="0"/>
              </a:defRPr>
            </a:lvl1pPr>
          </a:lstStyle>
          <a:p>
            <a:pPr lvl="0"/>
            <a:r>
              <a:rPr lang="en-US" dirty="0"/>
              <a:t>Insert Media</a:t>
            </a:r>
          </a:p>
        </p:txBody>
      </p:sp>
    </p:spTree>
    <p:extLst>
      <p:ext uri="{BB962C8B-B14F-4D97-AF65-F5344CB8AC3E}">
        <p14:creationId xmlns:p14="http://schemas.microsoft.com/office/powerpoint/2010/main" val="9166507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rt Sty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274843" y="342915"/>
            <a:ext cx="8295946" cy="602163"/>
          </a:xfrm>
        </p:spPr>
        <p:txBody>
          <a:bodyPr>
            <a:normAutofit/>
          </a:bodyPr>
          <a:lstStyle>
            <a:lvl1pPr marL="112712" indent="0">
              <a:buNone/>
              <a:defRPr sz="5250" b="0" i="0" cap="all" baseline="0">
                <a:solidFill>
                  <a:schemeClr val="tx2">
                    <a:lumMod val="20000"/>
                    <a:lumOff val="80000"/>
                  </a:schemeClr>
                </a:solidFill>
                <a:latin typeface="Helvetica LT Std Cond Blk" panose="020B0806030502050204" pitchFamily="34" charset="0"/>
                <a:ea typeface="Helvetica LT Std Cond Blk" panose="020B0806030502050204" pitchFamily="34" charset="0"/>
                <a:cs typeface="Helvetica LT Std Cond Blk" panose="020B0806030502050204" pitchFamily="34" charset="0"/>
              </a:defRPr>
            </a:lvl1pPr>
          </a:lstStyle>
          <a:p>
            <a:pPr lvl="0"/>
            <a:r>
              <a:rPr lang="en-US" dirty="0"/>
              <a:t>Chart </a:t>
            </a:r>
            <a:r>
              <a:rPr lang="en-US" dirty="0" err="1"/>
              <a:t>syling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84340" y="618283"/>
            <a:ext cx="7886700" cy="659783"/>
          </a:xfrm>
        </p:spPr>
        <p:txBody>
          <a:bodyPr anchor="t" anchorCtr="0">
            <a:normAutofit/>
          </a:bodyPr>
          <a:lstStyle>
            <a:lvl1pPr>
              <a:defRPr sz="2250" b="0" i="0" cap="all" baseline="0">
                <a:solidFill>
                  <a:schemeClr val="accent3"/>
                </a:solidFill>
                <a:latin typeface="Gotham Bold" charset="0"/>
                <a:ea typeface="Gotham Bold" charset="0"/>
                <a:cs typeface="Gotham Bold" charset="0"/>
              </a:defRPr>
            </a:lvl1pPr>
          </a:lstStyle>
          <a:p>
            <a:r>
              <a:rPr lang="en-US" dirty="0"/>
              <a:t>Copy/paste chart from </a:t>
            </a:r>
            <a:br>
              <a:rPr lang="en-US" dirty="0"/>
            </a:br>
            <a:r>
              <a:rPr lang="en-US" dirty="0"/>
              <a:t>master slides</a:t>
            </a:r>
          </a:p>
        </p:txBody>
      </p:sp>
      <p:graphicFrame>
        <p:nvGraphicFramePr>
          <p:cNvPr id="14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91159458"/>
              </p:ext>
            </p:extLst>
          </p:nvPr>
        </p:nvGraphicFramePr>
        <p:xfrm>
          <a:off x="1092547" y="1634778"/>
          <a:ext cx="7011326" cy="2155020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15061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765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497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284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5041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64584">
                <a:tc>
                  <a:txBody>
                    <a:bodyPr/>
                    <a:lstStyle/>
                    <a:p>
                      <a:r>
                        <a:rPr lang="en-US" sz="1000" b="0" i="0" dirty="0">
                          <a:latin typeface="Gotham Bold" panose="02000803030000020004" pitchFamily="2" charset="0"/>
                          <a:ea typeface="Helvetica" charset="0"/>
                          <a:cs typeface="Helvetica" charset="0"/>
                        </a:rPr>
                        <a:t>PART</a:t>
                      </a:r>
                      <a:r>
                        <a:rPr lang="en-US" sz="1000" b="0" i="0" baseline="0" dirty="0">
                          <a:latin typeface="Gotham Bold" panose="02000803030000020004" pitchFamily="2" charset="0"/>
                          <a:ea typeface="Helvetica" charset="0"/>
                          <a:cs typeface="Helvetica" charset="0"/>
                        </a:rPr>
                        <a:t> CODE</a:t>
                      </a:r>
                      <a:endParaRPr lang="en-US" sz="1000" b="0" i="0" dirty="0">
                        <a:latin typeface="Gotham Bold" panose="02000803030000020004" pitchFamily="2" charset="0"/>
                        <a:ea typeface="Helvetica" charset="0"/>
                        <a:cs typeface="Helvetica" charset="0"/>
                      </a:endParaRPr>
                    </a:p>
                  </a:txBody>
                  <a:tcPr marL="68735" marR="68735" marT="25774" marB="25774" anchor="ctr">
                    <a:lnL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0" i="0" dirty="0">
                          <a:latin typeface="Gotham Bold" panose="02000803030000020004" pitchFamily="2" charset="0"/>
                          <a:ea typeface="Helvetica" charset="0"/>
                          <a:cs typeface="Helvetica" charset="0"/>
                        </a:rPr>
                        <a:t>DESCRIPTION</a:t>
                      </a:r>
                    </a:p>
                  </a:txBody>
                  <a:tcPr marL="68735" marR="68735" marT="25774" marB="25774" anchor="ctr">
                    <a:lnL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0" i="0" dirty="0">
                          <a:latin typeface="Gotham Bold" panose="02000803030000020004" pitchFamily="2" charset="0"/>
                          <a:ea typeface="Helvetica" charset="0"/>
                          <a:cs typeface="Helvetica" charset="0"/>
                        </a:rPr>
                        <a:t>PRICE</a:t>
                      </a:r>
                    </a:p>
                  </a:txBody>
                  <a:tcPr marL="68735" marR="68735" marT="25774" marB="25774" anchor="ctr">
                    <a:lnL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0" i="0" dirty="0">
                          <a:latin typeface="Gotham Bold" panose="02000803030000020004" pitchFamily="2" charset="0"/>
                          <a:ea typeface="Helvetica" charset="0"/>
                          <a:cs typeface="Helvetica" charset="0"/>
                        </a:rPr>
                        <a:t>POINTS</a:t>
                      </a:r>
                    </a:p>
                  </a:txBody>
                  <a:tcPr marL="68735" marR="68735" marT="25774" marB="25774" anchor="ctr">
                    <a:lnL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0" i="0" dirty="0">
                          <a:latin typeface="Gotham Bold" panose="02000803030000020004" pitchFamily="2" charset="0"/>
                          <a:ea typeface="Helvetica" charset="0"/>
                          <a:cs typeface="Helvetica" charset="0"/>
                        </a:rPr>
                        <a:t>STATUS</a:t>
                      </a:r>
                    </a:p>
                  </a:txBody>
                  <a:tcPr marL="68735" marR="68735" marT="25774" marB="25774" anchor="ctr">
                    <a:lnL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6463">
                <a:tc>
                  <a:txBody>
                    <a:bodyPr/>
                    <a:lstStyle/>
                    <a:p>
                      <a:r>
                        <a:rPr lang="en-US" sz="1000" b="0" i="0" dirty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Helvetica LT Std Light" panose="020B0403020202020204" pitchFamily="34" charset="0"/>
                          <a:ea typeface="Helvetica" charset="0"/>
                          <a:cs typeface="Helvetica" charset="0"/>
                        </a:rPr>
                        <a:t>906600</a:t>
                      </a:r>
                    </a:p>
                  </a:txBody>
                  <a:tcPr marL="68735" marR="68735" marT="25774" marB="25774" anchor="ctr">
                    <a:lnL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0" dirty="0" err="1">
                          <a:latin typeface="Helvetica LT Std Light" panose="020B0403020202020204" pitchFamily="34" charset="0"/>
                        </a:rPr>
                        <a:t>VersaFill</a:t>
                      </a:r>
                      <a:r>
                        <a:rPr lang="en-US" sz="1000" b="0" baseline="0" dirty="0">
                          <a:latin typeface="Helvetica LT Std Light" panose="020B0403020202020204" pitchFamily="34" charset="0"/>
                        </a:rPr>
                        <a:t> II (E-Gap)</a:t>
                      </a:r>
                      <a:endParaRPr lang="en-US" sz="1000" b="0" dirty="0">
                        <a:latin typeface="Helvetica LT Std Light" panose="020B0403020202020204" pitchFamily="34" charset="0"/>
                      </a:endParaRPr>
                    </a:p>
                  </a:txBody>
                  <a:tcPr marL="68735" marR="68735" marT="25774" marB="25774" anchor="ctr">
                    <a:lnL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0" i="0" dirty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Helvetica LT Std Light" panose="020B0403020202020204" pitchFamily="34" charset="0"/>
                          <a:ea typeface="Helvetica" charset="0"/>
                          <a:cs typeface="Helvetica" charset="0"/>
                        </a:rPr>
                        <a:t>$227.24/each</a:t>
                      </a:r>
                    </a:p>
                  </a:txBody>
                  <a:tcPr marL="68735" marR="68735" marT="25774" marB="25774" anchor="ctr">
                    <a:lnL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dirty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Helvetica LT Std Light" panose="020B0403020202020204" pitchFamily="34" charset="0"/>
                          <a:ea typeface="Helvetica" charset="0"/>
                          <a:cs typeface="Helvetica" charset="0"/>
                        </a:rPr>
                        <a:t>568</a:t>
                      </a:r>
                    </a:p>
                  </a:txBody>
                  <a:tcPr marL="68735" marR="68735" marT="25774" marB="25774" anchor="ctr">
                    <a:lnL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dirty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Helvetica LT Std Light" panose="020B0403020202020204" pitchFamily="34" charset="0"/>
                          <a:ea typeface="Helvetica" charset="0"/>
                          <a:cs typeface="Helvetica" charset="0"/>
                        </a:rPr>
                        <a:t>Limited</a:t>
                      </a:r>
                      <a:r>
                        <a:rPr lang="en-US" sz="1000" b="0" i="0" baseline="0" dirty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Helvetica LT Std Light" panose="020B0403020202020204" pitchFamily="34" charset="0"/>
                          <a:ea typeface="Helvetica" charset="0"/>
                          <a:cs typeface="Helvetica" charset="0"/>
                        </a:rPr>
                        <a:t> Availability</a:t>
                      </a:r>
                      <a:endParaRPr lang="en-US" sz="1000" b="0" i="0" dirty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Helvetica LT Std Light" panose="020B0403020202020204" pitchFamily="34" charset="0"/>
                        <a:ea typeface="Helvetica" charset="0"/>
                        <a:cs typeface="Helvetica" charset="0"/>
                      </a:endParaRPr>
                    </a:p>
                  </a:txBody>
                  <a:tcPr marL="68735" marR="68735" marT="25774" marB="25774" anchor="ctr">
                    <a:lnL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646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dirty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Helvetica LT Std Light" panose="020B0403020202020204" pitchFamily="34" charset="0"/>
                          <a:ea typeface="Helvetica" charset="0"/>
                          <a:cs typeface="Helvetica" charset="0"/>
                        </a:rPr>
                        <a:t>906600</a:t>
                      </a:r>
                    </a:p>
                  </a:txBody>
                  <a:tcPr marL="68735" marR="68735" marT="25774" marB="25774" anchor="ctr">
                    <a:lnL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0" dirty="0" err="1">
                          <a:latin typeface="Helvetica LT Std Light" panose="020B0403020202020204" pitchFamily="34" charset="0"/>
                        </a:rPr>
                        <a:t>VersaFill</a:t>
                      </a:r>
                      <a:r>
                        <a:rPr lang="en-US" sz="1000" b="0" baseline="0" dirty="0">
                          <a:latin typeface="Helvetica LT Std Light" panose="020B0403020202020204" pitchFamily="34" charset="0"/>
                        </a:rPr>
                        <a:t> II (Air-Gap)</a:t>
                      </a:r>
                      <a:endParaRPr lang="en-US" sz="1000" b="0" dirty="0">
                        <a:latin typeface="Helvetica LT Std Light" panose="020B0403020202020204" pitchFamily="34" charset="0"/>
                      </a:endParaRPr>
                    </a:p>
                  </a:txBody>
                  <a:tcPr marL="68735" marR="68735" marT="25774" marB="25774" anchor="ctr">
                    <a:lnL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dirty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Helvetica LT Std Light" panose="020B0403020202020204" pitchFamily="34" charset="0"/>
                          <a:ea typeface="Helvetica" charset="0"/>
                          <a:cs typeface="Helvetica" charset="0"/>
                        </a:rPr>
                        <a:t>$227.24/each</a:t>
                      </a:r>
                    </a:p>
                  </a:txBody>
                  <a:tcPr marL="68735" marR="68735" marT="25774" marB="25774" anchor="ctr">
                    <a:lnL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dirty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Helvetica LT Std Light" panose="020B0403020202020204" pitchFamily="34" charset="0"/>
                          <a:ea typeface="Helvetica" charset="0"/>
                          <a:cs typeface="Helvetica" charset="0"/>
                        </a:rPr>
                        <a:t>568</a:t>
                      </a:r>
                    </a:p>
                  </a:txBody>
                  <a:tcPr marL="68735" marR="68735" marT="25774" marB="25774" anchor="ctr">
                    <a:lnL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dirty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Helvetica LT Std Light" panose="020B0403020202020204" pitchFamily="34" charset="0"/>
                          <a:ea typeface="Helvetica" charset="0"/>
                          <a:cs typeface="Helvetica" charset="0"/>
                        </a:rPr>
                        <a:t>Limited</a:t>
                      </a:r>
                      <a:r>
                        <a:rPr lang="en-US" sz="1000" b="0" i="0" baseline="0" dirty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Helvetica LT Std Light" panose="020B0403020202020204" pitchFamily="34" charset="0"/>
                          <a:ea typeface="Helvetica" charset="0"/>
                          <a:cs typeface="Helvetica" charset="0"/>
                        </a:rPr>
                        <a:t> Availability</a:t>
                      </a:r>
                      <a:endParaRPr lang="en-US" sz="1000" b="0" i="0" dirty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Helvetica LT Std Light" panose="020B0403020202020204" pitchFamily="34" charset="0"/>
                        <a:ea typeface="Helvetica" charset="0"/>
                        <a:cs typeface="Helvetica" charset="0"/>
                      </a:endParaRPr>
                    </a:p>
                  </a:txBody>
                  <a:tcPr marL="68735" marR="68735" marT="25774" marB="25774" anchor="ctr">
                    <a:lnL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646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dirty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Helvetica LT Std Light" panose="020B0403020202020204" pitchFamily="34" charset="0"/>
                          <a:ea typeface="Helvetica" charset="0"/>
                          <a:cs typeface="Helvetica" charset="0"/>
                        </a:rPr>
                        <a:t>906600</a:t>
                      </a:r>
                    </a:p>
                  </a:txBody>
                  <a:tcPr marL="68735" marR="68735" marT="25774" marB="25774" anchor="ctr">
                    <a:lnL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0" dirty="0" err="1">
                          <a:latin typeface="Helvetica LT Std Light" panose="020B0403020202020204" pitchFamily="34" charset="0"/>
                        </a:rPr>
                        <a:t>VersaFill</a:t>
                      </a:r>
                      <a:r>
                        <a:rPr lang="en-US" sz="1000" b="0" baseline="0" dirty="0">
                          <a:latin typeface="Helvetica LT Std Light" panose="020B0403020202020204" pitchFamily="34" charset="0"/>
                        </a:rPr>
                        <a:t> II (Mass)</a:t>
                      </a:r>
                      <a:endParaRPr lang="en-US" sz="1000" b="0" dirty="0">
                        <a:latin typeface="Helvetica LT Std Light" panose="020B0403020202020204" pitchFamily="34" charset="0"/>
                      </a:endParaRPr>
                    </a:p>
                  </a:txBody>
                  <a:tcPr marL="68735" marR="68735" marT="25774" marB="25774" anchor="ctr">
                    <a:lnL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dirty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Helvetica LT Std Light" panose="020B0403020202020204" pitchFamily="34" charset="0"/>
                          <a:ea typeface="Helvetica" charset="0"/>
                          <a:cs typeface="Helvetica" charset="0"/>
                        </a:rPr>
                        <a:t>$227.24/each</a:t>
                      </a:r>
                    </a:p>
                  </a:txBody>
                  <a:tcPr marL="68735" marR="68735" marT="25774" marB="25774" anchor="ctr">
                    <a:lnL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dirty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Helvetica LT Std Light" panose="020B0403020202020204" pitchFamily="34" charset="0"/>
                          <a:ea typeface="Helvetica" charset="0"/>
                          <a:cs typeface="Helvetica" charset="0"/>
                        </a:rPr>
                        <a:t>568</a:t>
                      </a:r>
                    </a:p>
                  </a:txBody>
                  <a:tcPr marL="68735" marR="68735" marT="25774" marB="25774" anchor="ctr">
                    <a:lnL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dirty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Helvetica LT Std Light" panose="020B0403020202020204" pitchFamily="34" charset="0"/>
                          <a:ea typeface="Helvetica" charset="0"/>
                          <a:cs typeface="Helvetica" charset="0"/>
                        </a:rPr>
                        <a:t>Limited</a:t>
                      </a:r>
                      <a:r>
                        <a:rPr lang="en-US" sz="1000" b="0" i="0" baseline="0" dirty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Helvetica LT Std Light" panose="020B0403020202020204" pitchFamily="34" charset="0"/>
                          <a:ea typeface="Helvetica" charset="0"/>
                          <a:cs typeface="Helvetica" charset="0"/>
                        </a:rPr>
                        <a:t> Availability</a:t>
                      </a:r>
                      <a:endParaRPr lang="en-US" sz="1000" b="0" i="0" dirty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Helvetica LT Std Light" panose="020B0403020202020204" pitchFamily="34" charset="0"/>
                        <a:ea typeface="Helvetica" charset="0"/>
                        <a:cs typeface="Helvetica" charset="0"/>
                      </a:endParaRPr>
                    </a:p>
                  </a:txBody>
                  <a:tcPr marL="68735" marR="68735" marT="25774" marB="25774" anchor="ctr">
                    <a:lnL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646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dirty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Helvetica LT Std Light" panose="020B0403020202020204" pitchFamily="34" charset="0"/>
                          <a:ea typeface="Helvetica" charset="0"/>
                          <a:cs typeface="Helvetica" charset="0"/>
                        </a:rPr>
                        <a:t>906600</a:t>
                      </a:r>
                    </a:p>
                  </a:txBody>
                  <a:tcPr marL="68735" marR="68735" marT="25774" marB="25774" anchor="ctr">
                    <a:lnL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0" dirty="0" err="1">
                          <a:latin typeface="Helvetica LT Std Light" panose="020B0403020202020204" pitchFamily="34" charset="0"/>
                        </a:rPr>
                        <a:t>VersaFill</a:t>
                      </a:r>
                      <a:r>
                        <a:rPr lang="en-US" sz="1000" b="0" baseline="0" dirty="0">
                          <a:latin typeface="Helvetica LT Std Light" panose="020B0403020202020204" pitchFamily="34" charset="0"/>
                        </a:rPr>
                        <a:t> II (E-Gap)</a:t>
                      </a:r>
                      <a:endParaRPr lang="en-US" sz="1000" b="0" dirty="0">
                        <a:latin typeface="Helvetica LT Std Light" panose="020B0403020202020204" pitchFamily="34" charset="0"/>
                      </a:endParaRPr>
                    </a:p>
                  </a:txBody>
                  <a:tcPr marL="68735" marR="68735" marT="25774" marB="25774" anchor="ctr">
                    <a:lnL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dirty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Helvetica LT Std Light" panose="020B0403020202020204" pitchFamily="34" charset="0"/>
                          <a:ea typeface="Helvetica" charset="0"/>
                          <a:cs typeface="Helvetica" charset="0"/>
                        </a:rPr>
                        <a:t>$227.24/each</a:t>
                      </a:r>
                    </a:p>
                  </a:txBody>
                  <a:tcPr marL="68735" marR="68735" marT="25774" marB="25774" anchor="ctr">
                    <a:lnL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dirty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Helvetica LT Std Light" panose="020B0403020202020204" pitchFamily="34" charset="0"/>
                          <a:ea typeface="Helvetica" charset="0"/>
                          <a:cs typeface="Helvetica" charset="0"/>
                        </a:rPr>
                        <a:t>568</a:t>
                      </a:r>
                    </a:p>
                  </a:txBody>
                  <a:tcPr marL="68735" marR="68735" marT="25774" marB="25774" anchor="ctr">
                    <a:lnL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dirty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Helvetica LT Std Light" panose="020B0403020202020204" pitchFamily="34" charset="0"/>
                          <a:ea typeface="Helvetica" charset="0"/>
                          <a:cs typeface="Helvetica" charset="0"/>
                        </a:rPr>
                        <a:t>Limited</a:t>
                      </a:r>
                      <a:r>
                        <a:rPr lang="en-US" sz="1000" b="0" i="0" baseline="0" dirty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Helvetica LT Std Light" panose="020B0403020202020204" pitchFamily="34" charset="0"/>
                          <a:ea typeface="Helvetica" charset="0"/>
                          <a:cs typeface="Helvetica" charset="0"/>
                        </a:rPr>
                        <a:t> Availability</a:t>
                      </a:r>
                      <a:endParaRPr lang="en-US" sz="1000" b="0" i="0" dirty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Helvetica LT Std Light" panose="020B0403020202020204" pitchFamily="34" charset="0"/>
                        <a:ea typeface="Helvetica" charset="0"/>
                        <a:cs typeface="Helvetica" charset="0"/>
                      </a:endParaRPr>
                    </a:p>
                  </a:txBody>
                  <a:tcPr marL="68735" marR="68735" marT="25774" marB="25774" anchor="ctr">
                    <a:lnL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458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dirty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Helvetica LT Std Light" panose="020B0403020202020204" pitchFamily="34" charset="0"/>
                          <a:ea typeface="Helvetica" charset="0"/>
                          <a:cs typeface="Helvetica" charset="0"/>
                        </a:rPr>
                        <a:t>906600</a:t>
                      </a:r>
                    </a:p>
                  </a:txBody>
                  <a:tcPr marL="68735" marR="68735" marT="25774" marB="25774" anchor="ctr">
                    <a:lnL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0" dirty="0" err="1">
                          <a:latin typeface="Helvetica LT Std Light" panose="020B0403020202020204" pitchFamily="34" charset="0"/>
                        </a:rPr>
                        <a:t>VersaFill</a:t>
                      </a:r>
                      <a:r>
                        <a:rPr lang="en-US" sz="1000" b="0" baseline="0" dirty="0">
                          <a:latin typeface="Helvetica LT Std Light" panose="020B0403020202020204" pitchFamily="34" charset="0"/>
                        </a:rPr>
                        <a:t> II (Air Gap)</a:t>
                      </a:r>
                      <a:endParaRPr lang="en-US" sz="1000" b="0" dirty="0">
                        <a:latin typeface="Helvetica LT Std Light" panose="020B0403020202020204" pitchFamily="34" charset="0"/>
                      </a:endParaRPr>
                    </a:p>
                  </a:txBody>
                  <a:tcPr marL="68735" marR="68735" marT="25774" marB="25774" anchor="ctr">
                    <a:lnL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dirty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Helvetica LT Std Light" panose="020B0403020202020204" pitchFamily="34" charset="0"/>
                          <a:ea typeface="Helvetica" charset="0"/>
                          <a:cs typeface="Helvetica" charset="0"/>
                        </a:rPr>
                        <a:t>$227.24/each</a:t>
                      </a:r>
                    </a:p>
                  </a:txBody>
                  <a:tcPr marL="68735" marR="68735" marT="25774" marB="25774" anchor="ctr">
                    <a:lnL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dirty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Helvetica LT Std Light" panose="020B0403020202020204" pitchFamily="34" charset="0"/>
                          <a:ea typeface="Helvetica" charset="0"/>
                          <a:cs typeface="Helvetica" charset="0"/>
                        </a:rPr>
                        <a:t>568</a:t>
                      </a:r>
                    </a:p>
                  </a:txBody>
                  <a:tcPr marL="68735" marR="68735" marT="25774" marB="25774" anchor="ctr">
                    <a:lnL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dirty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Helvetica LT Std Light" panose="020B0403020202020204" pitchFamily="34" charset="0"/>
                          <a:ea typeface="Helvetica" charset="0"/>
                          <a:cs typeface="Helvetica" charset="0"/>
                        </a:rPr>
                        <a:t>Limited</a:t>
                      </a:r>
                      <a:r>
                        <a:rPr lang="en-US" sz="1000" b="0" i="0" baseline="0" dirty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Helvetica LT Std Light" panose="020B0403020202020204" pitchFamily="34" charset="0"/>
                          <a:ea typeface="Helvetica" charset="0"/>
                          <a:cs typeface="Helvetica" charset="0"/>
                        </a:rPr>
                        <a:t> Availability</a:t>
                      </a:r>
                      <a:endParaRPr lang="en-US" sz="1000" b="0" i="0" dirty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Helvetica LT Std Light" panose="020B0403020202020204" pitchFamily="34" charset="0"/>
                        <a:ea typeface="Helvetica" charset="0"/>
                        <a:cs typeface="Helvetica" charset="0"/>
                      </a:endParaRPr>
                    </a:p>
                  </a:txBody>
                  <a:tcPr marL="68735" marR="68735" marT="25774" marB="25774" anchor="ctr">
                    <a:lnL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69" y="4579127"/>
            <a:ext cx="590216" cy="590216"/>
          </a:xfrm>
          <a:prstGeom prst="rect">
            <a:avLst/>
          </a:prstGeom>
        </p:spPr>
      </p:pic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65049" y="4737313"/>
            <a:ext cx="411480" cy="273844"/>
          </a:xfrm>
          <a:prstGeom prst="rect">
            <a:avLst/>
          </a:prstGeom>
        </p:spPr>
        <p:txBody>
          <a:bodyPr anchor="ctr" anchorCtr="0"/>
          <a:lstStyle>
            <a:lvl1pPr algn="r">
              <a:defRPr sz="1000" b="0" i="0">
                <a:solidFill>
                  <a:schemeClr val="accent5">
                    <a:lumMod val="50000"/>
                  </a:schemeClr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1pPr>
          </a:lstStyle>
          <a:p>
            <a:fld id="{00C708A1-6575-8D4A-A5EC-586CFF3AA03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2" name="Date Placeholder 3"/>
          <p:cNvSpPr>
            <a:spLocks noGrp="1"/>
          </p:cNvSpPr>
          <p:nvPr>
            <p:ph type="dt" sz="half" idx="10"/>
          </p:nvPr>
        </p:nvSpPr>
        <p:spPr>
          <a:xfrm>
            <a:off x="868680" y="4738046"/>
            <a:ext cx="815339" cy="273844"/>
          </a:xfrm>
          <a:prstGeom prst="rect">
            <a:avLst/>
          </a:prstGeom>
        </p:spPr>
        <p:txBody>
          <a:bodyPr anchor="ctr" anchorCtr="0"/>
          <a:lstStyle>
            <a:lvl1pPr>
              <a:defRPr sz="1000" b="0" i="0">
                <a:solidFill>
                  <a:schemeClr val="accent5">
                    <a:lumMod val="50000"/>
                  </a:schemeClr>
                </a:solidFill>
                <a:latin typeface="Helvetica LT Std Light" panose="020B0403020202020204" pitchFamily="34" charset="0"/>
                <a:ea typeface="Helvetica LT Std Light" panose="020B0403020202020204" pitchFamily="34" charset="0"/>
                <a:cs typeface="Helvetica LT Std Light" panose="020B0403020202020204" pitchFamily="34" charset="0"/>
              </a:defRPr>
            </a:lvl1pPr>
          </a:lstStyle>
          <a:p>
            <a:fld id="{BB99C5C1-7217-3C46-88B9-F0BAD4208C8E}" type="datetime1">
              <a:rPr lang="en-US" smtClean="0"/>
              <a:pPr/>
              <a:t>5/10/2022</a:t>
            </a:fld>
            <a:endParaRPr lang="en-US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87544" y="4738046"/>
            <a:ext cx="6677505" cy="273844"/>
          </a:xfrm>
          <a:prstGeom prst="rect">
            <a:avLst/>
          </a:prstGeom>
        </p:spPr>
        <p:txBody>
          <a:bodyPr anchor="ctr" anchorCtr="0"/>
          <a:lstStyle>
            <a:lvl1pPr algn="l">
              <a:defRPr sz="1000" b="0" i="0">
                <a:solidFill>
                  <a:schemeClr val="accent5">
                    <a:lumMod val="50000"/>
                  </a:schemeClr>
                </a:solidFill>
                <a:latin typeface="Helvetica LT Std Light" panose="020B0403020202020204" pitchFamily="34" charset="0"/>
                <a:ea typeface="Helvetica LT Std Light" panose="020B0403020202020204" pitchFamily="34" charset="0"/>
                <a:cs typeface="Helvetica LT Std Light" panose="020B0403020202020204" pitchFamily="34" charset="0"/>
              </a:defRPr>
            </a:lvl1pPr>
          </a:lstStyle>
          <a:p>
            <a:r>
              <a:rPr lang="en-US" dirty="0"/>
              <a:t>Kick Stains to the Curb</a:t>
            </a:r>
          </a:p>
        </p:txBody>
      </p:sp>
    </p:spTree>
    <p:extLst>
      <p:ext uri="{BB962C8B-B14F-4D97-AF65-F5344CB8AC3E}">
        <p14:creationId xmlns:p14="http://schemas.microsoft.com/office/powerpoint/2010/main" val="15163555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31509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970526" y="1885950"/>
            <a:ext cx="5202950" cy="1474470"/>
          </a:xfrm>
        </p:spPr>
        <p:txBody>
          <a:bodyPr anchor="b">
            <a:noAutofit/>
          </a:bodyPr>
          <a:lstStyle>
            <a:lvl1pPr algn="ctr">
              <a:buNone/>
              <a:defRPr sz="2699" b="0" i="0" baseline="0">
                <a:latin typeface="Georgia" charset="0"/>
                <a:ea typeface="Georgia" charset="0"/>
                <a:cs typeface="Georgia" charset="0"/>
              </a:defRPr>
            </a:lvl1pPr>
          </a:lstStyle>
          <a:p>
            <a:pPr lvl="0"/>
            <a:r>
              <a:rPr lang="en-US"/>
              <a:t>Copy and paste your quote into this text box. Then center everything on the page.</a:t>
            </a:r>
          </a:p>
        </p:txBody>
      </p:sp>
      <p:sp>
        <p:nvSpPr>
          <p:cNvPr id="6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0" y="3519488"/>
            <a:ext cx="9144000" cy="292894"/>
          </a:xfrm>
        </p:spPr>
        <p:txBody>
          <a:bodyPr>
            <a:noAutofit/>
          </a:bodyPr>
          <a:lstStyle>
            <a:lvl1pPr algn="ctr">
              <a:defRPr sz="1350" b="0" i="0">
                <a:latin typeface="+mn-lt"/>
                <a:ea typeface="Source Sans Pro" charset="0"/>
                <a:cs typeface="Source Sans Pro" charset="0"/>
              </a:defRPr>
            </a:lvl1pPr>
          </a:lstStyle>
          <a:p>
            <a:pPr lvl="0"/>
            <a:r>
              <a:rPr lang="en-US"/>
              <a:t>-Source of quote</a:t>
            </a:r>
          </a:p>
        </p:txBody>
      </p:sp>
    </p:spTree>
    <p:extLst>
      <p:ext uri="{BB962C8B-B14F-4D97-AF65-F5344CB8AC3E}">
        <p14:creationId xmlns:p14="http://schemas.microsoft.com/office/powerpoint/2010/main" val="557467224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Title- External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" name="Rectangle 12"/>
          <p:cNvSpPr/>
          <p:nvPr userDrawn="1"/>
        </p:nvSpPr>
        <p:spPr>
          <a:xfrm>
            <a:off x="0" y="1303020"/>
            <a:ext cx="9144000" cy="256685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367" y="4242060"/>
            <a:ext cx="699918" cy="69991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367" y="4242060"/>
            <a:ext cx="699918" cy="699918"/>
          </a:xfrm>
          <a:prstGeom prst="rect">
            <a:avLst/>
          </a:prstGeom>
        </p:spPr>
      </p:pic>
      <p:sp>
        <p:nvSpPr>
          <p:cNvPr id="6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3347859" y="1303338"/>
            <a:ext cx="2422525" cy="852487"/>
          </a:xfrm>
        </p:spPr>
        <p:txBody>
          <a:bodyPr anchor="ctr" anchorCtr="0"/>
          <a:lstStyle>
            <a:lvl1pPr marL="112712" indent="0" algn="ctr">
              <a:buNone/>
              <a:defRPr/>
            </a:lvl1pPr>
          </a:lstStyle>
          <a:p>
            <a:r>
              <a:rPr lang="en-US" dirty="0"/>
              <a:t>Insert Logo</a:t>
            </a:r>
          </a:p>
        </p:txBody>
      </p:sp>
      <p:sp>
        <p:nvSpPr>
          <p:cNvPr id="17" name="Title 1"/>
          <p:cNvSpPr>
            <a:spLocks noGrp="1"/>
          </p:cNvSpPr>
          <p:nvPr>
            <p:ph type="ctrTitle" hasCustomPrompt="1"/>
          </p:nvPr>
        </p:nvSpPr>
        <p:spPr>
          <a:xfrm>
            <a:off x="672921" y="2091856"/>
            <a:ext cx="7772400" cy="723502"/>
          </a:xfrm>
        </p:spPr>
        <p:txBody>
          <a:bodyPr anchor="ctr" anchorCtr="0">
            <a:normAutofit/>
          </a:bodyPr>
          <a:lstStyle>
            <a:lvl1pPr algn="ctr">
              <a:defRPr sz="3750" b="0" i="0" cap="all" baseline="0">
                <a:solidFill>
                  <a:srgbClr val="0074C8"/>
                </a:solidFill>
                <a:latin typeface="Helvetica LT Std Cond Blk" panose="020B0806030502050204" pitchFamily="34" charset="0"/>
                <a:ea typeface="Helvetica LT Std Cond Blk" panose="020B0806030502050204" pitchFamily="34" charset="0"/>
                <a:cs typeface="Helvetica LT Std Cond Blk" panose="020B0806030502050204" pitchFamily="34" charset="0"/>
              </a:defRPr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1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30121" y="2721273"/>
            <a:ext cx="6858000" cy="390959"/>
          </a:xfrm>
        </p:spPr>
        <p:txBody>
          <a:bodyPr anchor="ctr" anchorCtr="0">
            <a:normAutofit/>
          </a:bodyPr>
          <a:lstStyle>
            <a:lvl1pPr marL="0" indent="0" algn="ctr">
              <a:spcBef>
                <a:spcPts val="750"/>
              </a:spcBef>
              <a:buNone/>
              <a:defRPr sz="1350" b="0" i="0" cap="none" baseline="0">
                <a:solidFill>
                  <a:srgbClr val="0074C8"/>
                </a:solidFill>
                <a:latin typeface="Helvetica LT Std Light" panose="020B0403020202020204" pitchFamily="34" charset="0"/>
                <a:ea typeface="Helvetica LT Std Light" panose="020B0403020202020204" pitchFamily="34" charset="0"/>
                <a:cs typeface="Helvetica" charset="0"/>
              </a:defRPr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 dirty="0" err="1"/>
              <a:t>Subheadline</a:t>
            </a:r>
            <a:endParaRPr lang="en-US" dirty="0"/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1130121" y="3297167"/>
            <a:ext cx="6858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Date Placeholder 3"/>
          <p:cNvSpPr txBox="1">
            <a:spLocks/>
          </p:cNvSpPr>
          <p:nvPr userDrawn="1"/>
        </p:nvSpPr>
        <p:spPr>
          <a:xfrm>
            <a:off x="1130121" y="3446148"/>
            <a:ext cx="68580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28FCB3A-0DC9-274B-A05A-4D1DBAF0DA69}" type="datetime1">
              <a:rPr lang="en-US" sz="900" b="0" i="0" smtClean="0">
                <a:latin typeface="Helvetica LT Std Light" charset="0"/>
                <a:ea typeface="Helvetica LT Std Light" charset="0"/>
                <a:cs typeface="Helvetica LT Std Light" charset="0"/>
              </a:rPr>
              <a:pPr/>
              <a:t>5/10/2022</a:t>
            </a:fld>
            <a:endParaRPr lang="en-US" sz="900" b="0" i="0" dirty="0">
              <a:latin typeface="Helvetica LT Std Light" charset="0"/>
              <a:ea typeface="Helvetica LT Std Light" charset="0"/>
              <a:cs typeface="Helvetica LT Std Light" charset="0"/>
            </a:endParaRPr>
          </a:p>
        </p:txBody>
      </p:sp>
      <p:cxnSp>
        <p:nvCxnSpPr>
          <p:cNvPr id="22" name="Straight Connector 21"/>
          <p:cNvCxnSpPr/>
          <p:nvPr userDrawn="1"/>
        </p:nvCxnSpPr>
        <p:spPr>
          <a:xfrm>
            <a:off x="1130121" y="3209247"/>
            <a:ext cx="6858000" cy="0"/>
          </a:xfrm>
          <a:prstGeom prst="line">
            <a:avLst/>
          </a:prstGeom>
          <a:ln>
            <a:solidFill>
              <a:srgbClr val="0074C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Date Placeholder 3"/>
          <p:cNvSpPr txBox="1">
            <a:spLocks/>
          </p:cNvSpPr>
          <p:nvPr userDrawn="1"/>
        </p:nvSpPr>
        <p:spPr>
          <a:xfrm>
            <a:off x="0" y="3380806"/>
            <a:ext cx="9143999" cy="251266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28FCB3A-0DC9-274B-A05A-4D1DBAF0DA69}" type="datetime1">
              <a:rPr lang="en-US" sz="900" b="0" i="0" smtClean="0">
                <a:solidFill>
                  <a:srgbClr val="0074C8"/>
                </a:solidFill>
                <a:latin typeface="Helvetica LT Std Light" charset="0"/>
                <a:ea typeface="Helvetica LT Std Light" charset="0"/>
                <a:cs typeface="Helvetica LT Std Light" charset="0"/>
              </a:rPr>
              <a:pPr/>
              <a:t>5/10/2022</a:t>
            </a:fld>
            <a:endParaRPr lang="en-US" sz="900" b="0" i="0" dirty="0">
              <a:solidFill>
                <a:srgbClr val="0074C8"/>
              </a:solidFill>
              <a:latin typeface="Helvetica LT Std Light" charset="0"/>
              <a:ea typeface="Helvetica LT Std Light" charset="0"/>
              <a:cs typeface="Helvetica LT Std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09076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3" orient="horz" pos="1620" userDrawn="1">
          <p15:clr>
            <a:srgbClr val="FBAE40"/>
          </p15:clr>
        </p15:guide>
        <p15:guide id="4" pos="288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ext and Media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274844" y="362300"/>
            <a:ext cx="8295946" cy="602163"/>
          </a:xfrm>
        </p:spPr>
        <p:txBody>
          <a:bodyPr>
            <a:normAutofit/>
          </a:bodyPr>
          <a:lstStyle>
            <a:lvl1pPr>
              <a:defRPr sz="5250" b="0" i="0" cap="all" baseline="0">
                <a:solidFill>
                  <a:schemeClr val="tx2">
                    <a:lumMod val="20000"/>
                    <a:lumOff val="80000"/>
                  </a:schemeClr>
                </a:solidFill>
                <a:latin typeface="Helvetica LT Std Cond Blk" panose="020B0806030502050204" pitchFamily="34" charset="0"/>
                <a:ea typeface="Helvetica LT Std Cond Blk" panose="020B0806030502050204" pitchFamily="34" charset="0"/>
                <a:cs typeface="Helvetica LT Std Cond Blk" panose="020B0806030502050204" pitchFamily="34" charset="0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984340" y="612307"/>
            <a:ext cx="7886700" cy="501896"/>
          </a:xfrm>
        </p:spPr>
        <p:txBody>
          <a:bodyPr anchor="t" anchorCtr="0">
            <a:normAutofit/>
          </a:bodyPr>
          <a:lstStyle>
            <a:lvl1pPr>
              <a:defRPr sz="2250" b="0" i="0" cap="all" baseline="0">
                <a:solidFill>
                  <a:schemeClr val="accent3"/>
                </a:solidFill>
                <a:latin typeface="Gotham Bold" panose="02000803030000020004" pitchFamily="2" charset="0"/>
                <a:ea typeface="Gotham Bold" panose="02000803030000020004" pitchFamily="2" charset="0"/>
                <a:cs typeface="Gotham Bold" panose="02000803030000020004" pitchFamily="2" charset="0"/>
              </a:defRPr>
            </a:lvl1pPr>
          </a:lstStyle>
          <a:p>
            <a:r>
              <a:rPr lang="en-US" dirty="0"/>
              <a:t>Page title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980336" y="4387540"/>
            <a:ext cx="3298073" cy="349040"/>
          </a:xfrm>
        </p:spPr>
        <p:txBody>
          <a:bodyPr anchor="ctr" anchorCtr="0">
            <a:noAutofit/>
          </a:bodyPr>
          <a:lstStyle>
            <a:lvl1pPr marL="0" marR="0" indent="0" algn="ctr" defTabSz="685766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600"/>
              </a:spcAft>
              <a:buClrTx/>
              <a:buSzTx/>
              <a:buFontTx/>
              <a:buNone/>
              <a:tabLst/>
              <a:defRPr sz="1200" b="0" i="0" baseline="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1pPr>
            <a:lvl2pPr>
              <a:spcAft>
                <a:spcPts val="600"/>
              </a:spcAft>
              <a:defRPr sz="1200" b="0" i="0">
                <a:latin typeface="Helvetica Light" charset="0"/>
                <a:ea typeface="Helvetica Light" charset="0"/>
                <a:cs typeface="Helvetica Light" charset="0"/>
              </a:defRPr>
            </a:lvl2pPr>
            <a:lvl3pPr>
              <a:spcAft>
                <a:spcPts val="600"/>
              </a:spcAft>
              <a:defRPr sz="1200" b="0" i="0">
                <a:latin typeface="Helvetica Light" charset="0"/>
                <a:ea typeface="Helvetica Light" charset="0"/>
                <a:cs typeface="Helvetica Light" charset="0"/>
              </a:defRPr>
            </a:lvl3pPr>
            <a:lvl4pPr>
              <a:spcAft>
                <a:spcPts val="600"/>
              </a:spcAft>
              <a:defRPr sz="1200" b="0" i="0">
                <a:latin typeface="Helvetica Light" charset="0"/>
                <a:ea typeface="Helvetica Light" charset="0"/>
                <a:cs typeface="Helvetica Light" charset="0"/>
              </a:defRPr>
            </a:lvl4pPr>
            <a:lvl5pPr>
              <a:spcAft>
                <a:spcPts val="600"/>
              </a:spcAft>
              <a:defRPr sz="1200" b="0" i="0">
                <a:latin typeface="Helvetica Light" charset="0"/>
                <a:ea typeface="Helvetica Light" charset="0"/>
                <a:cs typeface="Helvetica Light" charset="0"/>
              </a:defRPr>
            </a:lvl5pPr>
          </a:lstStyle>
          <a:p>
            <a:pPr lvl="0"/>
            <a:r>
              <a:rPr lang="en-US" dirty="0"/>
              <a:t>Insert Caption Here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5" hasCustomPrompt="1"/>
          </p:nvPr>
        </p:nvSpPr>
        <p:spPr>
          <a:xfrm>
            <a:off x="981075" y="1114202"/>
            <a:ext cx="3297238" cy="3271872"/>
          </a:xfrm>
        </p:spPr>
        <p:txBody>
          <a:bodyPr anchor="ctr" anchorCtr="0"/>
          <a:lstStyle>
            <a:lvl1pPr marL="0" indent="0" algn="ctr">
              <a:defRPr b="0" i="0" baseline="0">
                <a:solidFill>
                  <a:schemeClr val="accent6"/>
                </a:solidFill>
                <a:latin typeface="Gotham Bold" panose="02000803030000020004" pitchFamily="2" charset="0"/>
                <a:ea typeface="Gotham Bold" panose="02000803030000020004" pitchFamily="2" charset="0"/>
                <a:cs typeface="Gotham Bold" panose="02000803030000020004" pitchFamily="2" charset="0"/>
              </a:defRPr>
            </a:lvl1pPr>
          </a:lstStyle>
          <a:p>
            <a:pPr lvl="0"/>
            <a:r>
              <a:rPr lang="en-US" dirty="0"/>
              <a:t>Insert Media</a:t>
            </a:r>
          </a:p>
        </p:txBody>
      </p:sp>
      <p:sp>
        <p:nvSpPr>
          <p:cNvPr id="20" name="Content Placeholder 2"/>
          <p:cNvSpPr>
            <a:spLocks noGrp="1"/>
          </p:cNvSpPr>
          <p:nvPr>
            <p:ph idx="16" hasCustomPrompt="1"/>
          </p:nvPr>
        </p:nvSpPr>
        <p:spPr>
          <a:xfrm>
            <a:off x="4542092" y="1114203"/>
            <a:ext cx="4028697" cy="3623110"/>
          </a:xfrm>
        </p:spPr>
        <p:txBody>
          <a:bodyPr lIns="0" anchor="ctr" anchorCtr="0"/>
          <a:lstStyle>
            <a:lvl1pPr marL="257168" indent="-257168">
              <a:spcAft>
                <a:spcPts val="0"/>
              </a:spcAft>
              <a:buClr>
                <a:schemeClr val="bg1"/>
              </a:buClr>
              <a:buFont typeface="Arial" charset="0"/>
              <a:buChar char="•"/>
              <a:tabLst/>
              <a:defRPr sz="1500" b="0" i="0">
                <a:solidFill>
                  <a:schemeClr val="accent6"/>
                </a:solidFill>
                <a:latin typeface="Gotham Bold" panose="02000803030000020004" pitchFamily="2" charset="0"/>
                <a:ea typeface="Gotham Bold" panose="02000803030000020004" pitchFamily="2" charset="0"/>
                <a:cs typeface="Gotham Bold" panose="02000803030000020004" pitchFamily="2" charset="0"/>
              </a:defRPr>
            </a:lvl1pPr>
            <a:lvl2pPr>
              <a:spcAft>
                <a:spcPts val="0"/>
              </a:spcAft>
              <a:defRPr sz="1350" b="0" i="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2pPr>
            <a:lvl3pPr>
              <a:spcAft>
                <a:spcPts val="0"/>
              </a:spcAft>
              <a:defRPr sz="1200" b="0" i="0" baseline="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3pPr>
            <a:lvl4pPr>
              <a:spcAft>
                <a:spcPts val="0"/>
              </a:spcAft>
              <a:defRPr sz="1050" b="0" i="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4pPr>
            <a:lvl5pPr>
              <a:spcAft>
                <a:spcPts val="0"/>
              </a:spcAft>
              <a:defRPr sz="900" b="0" i="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5pPr>
          </a:lstStyle>
          <a:p>
            <a:pPr lvl="0"/>
            <a:r>
              <a:rPr lang="en-US" dirty="0"/>
              <a:t>Subheading</a:t>
            </a:r>
          </a:p>
          <a:p>
            <a:pPr lvl="1"/>
            <a:r>
              <a:rPr lang="en-US" dirty="0"/>
              <a:t>Subheading 1</a:t>
            </a:r>
          </a:p>
          <a:p>
            <a:pPr lvl="2"/>
            <a:r>
              <a:rPr lang="en-US" dirty="0"/>
              <a:t>Subheading 2</a:t>
            </a:r>
          </a:p>
          <a:p>
            <a:pPr lvl="3"/>
            <a:r>
              <a:rPr lang="en-US" dirty="0"/>
              <a:t>Subheading 3</a:t>
            </a:r>
          </a:p>
          <a:p>
            <a:pPr lvl="4"/>
            <a:r>
              <a:rPr lang="en-US" dirty="0"/>
              <a:t>Subheading 4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69" y="4579128"/>
            <a:ext cx="590216" cy="59021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69" y="4579128"/>
            <a:ext cx="590216" cy="590216"/>
          </a:xfrm>
          <a:prstGeom prst="rect">
            <a:avLst/>
          </a:prstGeom>
        </p:spPr>
      </p:pic>
      <p:sp>
        <p:nvSpPr>
          <p:cNvPr id="1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87545" y="4738046"/>
            <a:ext cx="6883246" cy="273111"/>
          </a:xfrm>
          <a:prstGeom prst="rect">
            <a:avLst/>
          </a:prstGeom>
        </p:spPr>
        <p:txBody>
          <a:bodyPr anchor="ctr" anchorCtr="0"/>
          <a:lstStyle>
            <a:lvl1pPr algn="l">
              <a:defRPr sz="1000" b="0" i="0">
                <a:solidFill>
                  <a:schemeClr val="accent5">
                    <a:lumMod val="50000"/>
                  </a:schemeClr>
                </a:solidFill>
                <a:latin typeface="Helvetica LT Std Light" panose="020B0403020202020204" pitchFamily="34" charset="0"/>
                <a:ea typeface="Helvetica LT Std Light" panose="020B0403020202020204" pitchFamily="34" charset="0"/>
                <a:cs typeface="Helvetica LT Std Light" panose="020B0403020202020204" pitchFamily="34" charset="0"/>
              </a:defRPr>
            </a:lvl1pPr>
          </a:lstStyle>
          <a:p>
            <a:r>
              <a:rPr lang="en-US" dirty="0"/>
              <a:t>There Is No Substitute</a:t>
            </a: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65049" y="4737314"/>
            <a:ext cx="411480" cy="273844"/>
          </a:xfrm>
          <a:prstGeom prst="rect">
            <a:avLst/>
          </a:prstGeom>
        </p:spPr>
        <p:txBody>
          <a:bodyPr anchor="ctr" anchorCtr="0"/>
          <a:lstStyle>
            <a:lvl1pPr algn="r">
              <a:defRPr sz="1000" b="0" i="0">
                <a:solidFill>
                  <a:schemeClr val="accent5">
                    <a:lumMod val="50000"/>
                  </a:schemeClr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1pPr>
          </a:lstStyle>
          <a:p>
            <a:fld id="{00C708A1-6575-8D4A-A5EC-586CFF3AA03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Date Placeholder 3"/>
          <p:cNvSpPr>
            <a:spLocks noGrp="1"/>
          </p:cNvSpPr>
          <p:nvPr>
            <p:ph type="dt" sz="half" idx="10"/>
          </p:nvPr>
        </p:nvSpPr>
        <p:spPr>
          <a:xfrm>
            <a:off x="868681" y="4738046"/>
            <a:ext cx="818864" cy="273111"/>
          </a:xfrm>
          <a:prstGeom prst="rect">
            <a:avLst/>
          </a:prstGeom>
        </p:spPr>
        <p:txBody>
          <a:bodyPr anchor="ctr" anchorCtr="0"/>
          <a:lstStyle>
            <a:lvl1pPr>
              <a:defRPr sz="1000" b="0" i="0">
                <a:solidFill>
                  <a:schemeClr val="accent5">
                    <a:lumMod val="50000"/>
                  </a:schemeClr>
                </a:solidFill>
                <a:latin typeface="Helvetica LT Std Light" panose="020B0403020202020204" pitchFamily="34" charset="0"/>
                <a:ea typeface="Helvetica LT Std Light" panose="020B0403020202020204" pitchFamily="34" charset="0"/>
                <a:cs typeface="Helvetica LT Std Light" panose="020B0403020202020204" pitchFamily="34" charset="0"/>
              </a:defRPr>
            </a:lvl1pPr>
          </a:lstStyle>
          <a:p>
            <a:endParaRPr lang="en-US" dirty="0"/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1682464" y="4737314"/>
            <a:ext cx="0" cy="273844"/>
          </a:xfrm>
          <a:prstGeom prst="line">
            <a:avLst/>
          </a:prstGeom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9911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5414" y="140643"/>
            <a:ext cx="8224242" cy="468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/>
          </a:extLst>
        </p:spPr>
        <p:txBody>
          <a:bodyPr lIns="35713" tIns="35713" rIns="35713" bIns="35713"/>
          <a:lstStyle/>
          <a:p>
            <a:pPr lvl="0"/>
            <a:r>
              <a:rPr lang="en-US">
                <a:sym typeface="Arial Bold" charset="0"/>
              </a:rPr>
              <a:t>Click to edit Master title style</a:t>
            </a:r>
            <a:endParaRPr lang="en-US" dirty="0">
              <a:sym typeface="Arial Bold" charset="0"/>
            </a:endParaRPr>
          </a:p>
        </p:txBody>
      </p:sp>
      <p:sp>
        <p:nvSpPr>
          <p:cNvPr id="7" name="Rectangle 2"/>
          <p:cNvSpPr>
            <a:spLocks noGrp="1" noChangeArrowheads="1"/>
          </p:cNvSpPr>
          <p:nvPr>
            <p:ph idx="1"/>
          </p:nvPr>
        </p:nvSpPr>
        <p:spPr bwMode="auto">
          <a:xfrm>
            <a:off x="455415" y="770186"/>
            <a:ext cx="8242102" cy="3650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/>
          </a:extLst>
        </p:spPr>
        <p:txBody>
          <a:bodyPr/>
          <a:lstStyle/>
          <a:p>
            <a:pPr lvl="0"/>
            <a:r>
              <a:rPr lang="en-US">
                <a:sym typeface="Arial Bold" charset="0"/>
              </a:rPr>
              <a:t>Click to edit Master text styles</a:t>
            </a:r>
          </a:p>
          <a:p>
            <a:pPr lvl="1"/>
            <a:r>
              <a:rPr lang="en-US">
                <a:sym typeface="Arial Bold" charset="0"/>
              </a:rPr>
              <a:t>Second level</a:t>
            </a:r>
          </a:p>
          <a:p>
            <a:pPr lvl="2"/>
            <a:r>
              <a:rPr lang="en-US">
                <a:sym typeface="Arial Bold" charset="0"/>
              </a:rPr>
              <a:t>Third level</a:t>
            </a:r>
          </a:p>
          <a:p>
            <a:pPr lvl="3"/>
            <a:r>
              <a:rPr lang="en-US">
                <a:sym typeface="Arial Bold" charset="0"/>
              </a:rPr>
              <a:t>Fourth level</a:t>
            </a:r>
          </a:p>
          <a:p>
            <a:pPr lvl="4"/>
            <a:r>
              <a:rPr lang="en-US">
                <a:sym typeface="Arial Bold" charset="0"/>
              </a:rPr>
              <a:t>Fifth level</a:t>
            </a:r>
            <a:endParaRPr lang="en-US" dirty="0">
              <a:sym typeface="Arial" charset="0"/>
            </a:endParaRPr>
          </a:p>
        </p:txBody>
      </p:sp>
      <p:sp>
        <p:nvSpPr>
          <p:cNvPr id="4" name="Text Box 3">
            <a:extLst>
              <a:ext uri="{FF2B5EF4-FFF2-40B4-BE49-F238E27FC236}">
                <a16:creationId xmlns:a16="http://schemas.microsoft.com/office/drawing/2014/main" id="{485F7D9A-9885-421F-9ECF-44BD8E68B9F6}"/>
              </a:ext>
            </a:extLst>
          </p:cNvPr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E47F4E-EF66-415E-88AD-B3A4540370D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6672156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- Overview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535577" y="457200"/>
            <a:ext cx="8087723" cy="4208112"/>
          </a:xfrm>
        </p:spPr>
        <p:txBody>
          <a:bodyPr lIns="91440" anchor="ctr" anchorCtr="0"/>
          <a:lstStyle>
            <a:lvl1pPr marL="0" indent="0">
              <a:buNone/>
              <a:tabLst/>
              <a:defRPr sz="1500" b="0" i="0" cap="none" baseline="0">
                <a:solidFill>
                  <a:schemeClr val="bg1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1pPr>
            <a:lvl2pPr marL="0" marR="0" indent="0" algn="l" defTabSz="685783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1500"/>
              </a:spcAft>
              <a:buClrTx/>
              <a:buSzTx/>
              <a:buFont typeface="Arial" panose="020B0604020202020204" pitchFamily="34" charset="0"/>
              <a:buNone/>
              <a:tabLst/>
              <a:defRPr sz="4875" b="0" i="0" cap="all" spc="0" baseline="0">
                <a:solidFill>
                  <a:schemeClr val="bg1"/>
                </a:solidFill>
                <a:latin typeface="Helvetica LT Std Cond Blk" panose="020B0806030502050204" pitchFamily="34" charset="0"/>
                <a:ea typeface="Helvetica LT Std Cond Blk" panose="020B0806030502050204" pitchFamily="34" charset="0"/>
                <a:cs typeface="Helvetica LT Std Cond Blk" panose="020B0806030502050204" pitchFamily="34" charset="0"/>
              </a:defRPr>
            </a:lvl2pPr>
            <a:lvl3pPr marL="0" indent="0">
              <a:spcBef>
                <a:spcPts val="750"/>
              </a:spcBef>
              <a:spcAft>
                <a:spcPts val="0"/>
              </a:spcAft>
              <a:buFontTx/>
              <a:buNone/>
              <a:tabLst/>
              <a:defRPr sz="1500" b="0" i="0" cap="none" spc="0" baseline="0">
                <a:solidFill>
                  <a:schemeClr val="tx2">
                    <a:lumMod val="40000"/>
                    <a:lumOff val="60000"/>
                  </a:schemeClr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3pPr>
            <a:lvl4pPr marL="0" indent="0">
              <a:spcBef>
                <a:spcPts val="375"/>
              </a:spcBef>
              <a:spcAft>
                <a:spcPts val="1500"/>
              </a:spcAft>
              <a:buNone/>
              <a:tabLst/>
              <a:defRPr sz="4875" b="0" i="0" cap="all" spc="0" baseline="0">
                <a:solidFill>
                  <a:schemeClr val="tx2">
                    <a:lumMod val="40000"/>
                    <a:lumOff val="60000"/>
                  </a:schemeClr>
                </a:solidFill>
                <a:latin typeface="Helvetica LT Std Cond Blk" panose="020B0806030502050204" pitchFamily="34" charset="0"/>
                <a:ea typeface="Helvetica LT Std Cond Blk" panose="020B0806030502050204" pitchFamily="34" charset="0"/>
                <a:cs typeface="Helvetica LT Std Cond Blk" panose="020B0806030502050204" pitchFamily="34" charset="0"/>
              </a:defRPr>
            </a:lvl4pPr>
          </a:lstStyle>
          <a:p>
            <a:pPr lvl="0"/>
            <a:r>
              <a:rPr lang="en-US" dirty="0"/>
              <a:t>Section 1:</a:t>
            </a:r>
          </a:p>
          <a:p>
            <a:pPr lvl="1"/>
            <a:r>
              <a:rPr lang="en-US" dirty="0"/>
              <a:t>First level </a:t>
            </a:r>
          </a:p>
          <a:p>
            <a:pPr lvl="2"/>
            <a:r>
              <a:rPr lang="en-US" dirty="0"/>
              <a:t>Section 2:</a:t>
            </a:r>
          </a:p>
          <a:p>
            <a:pPr lvl="3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7458223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- Individual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28659" y="4134119"/>
            <a:ext cx="8090689" cy="826821"/>
          </a:xfrm>
        </p:spPr>
        <p:txBody>
          <a:bodyPr lIns="91440" anchor="b" anchorCtr="0">
            <a:noAutofit/>
          </a:bodyPr>
          <a:lstStyle>
            <a:lvl1pPr>
              <a:defRPr sz="4875" b="0" i="0" cap="all" spc="0" baseline="0">
                <a:solidFill>
                  <a:schemeClr val="bg1"/>
                </a:solidFill>
                <a:latin typeface="Helvetica LT Std Cond Blk" panose="020B0806030502050204" pitchFamily="34" charset="0"/>
                <a:ea typeface="Helvetica LT Std Cond Blk" panose="020B0806030502050204" pitchFamily="34" charset="0"/>
                <a:cs typeface="Helvetica LT Std Cond Blk" panose="020B0806030502050204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28654" y="3934681"/>
            <a:ext cx="8090693" cy="269570"/>
          </a:xfrm>
        </p:spPr>
        <p:txBody>
          <a:bodyPr lIns="91440" rIns="91440">
            <a:noAutofit/>
          </a:bodyPr>
          <a:lstStyle>
            <a:lvl1pPr marL="0" indent="0">
              <a:buNone/>
              <a:defRPr b="0" i="0" baseline="0">
                <a:solidFill>
                  <a:schemeClr val="bg1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1pPr>
          </a:lstStyle>
          <a:p>
            <a:pPr lvl="0"/>
            <a:r>
              <a:rPr lang="en-US" dirty="0"/>
              <a:t>Section #:</a:t>
            </a:r>
          </a:p>
        </p:txBody>
      </p:sp>
    </p:spTree>
    <p:extLst>
      <p:ext uri="{BB962C8B-B14F-4D97-AF65-F5344CB8AC3E}">
        <p14:creationId xmlns:p14="http://schemas.microsoft.com/office/powerpoint/2010/main" val="30249034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274843" y="372026"/>
            <a:ext cx="8295946" cy="602163"/>
          </a:xfrm>
        </p:spPr>
        <p:txBody>
          <a:bodyPr>
            <a:normAutofit/>
          </a:bodyPr>
          <a:lstStyle>
            <a:lvl1pPr marL="112712" indent="0">
              <a:buNone/>
              <a:defRPr sz="5250" b="0" i="0" cap="all" baseline="0">
                <a:solidFill>
                  <a:schemeClr val="tx2">
                    <a:lumMod val="20000"/>
                    <a:lumOff val="80000"/>
                  </a:schemeClr>
                </a:solidFill>
                <a:latin typeface="Helvetica LT Std Cond Blk" panose="020B0806030502050204" pitchFamily="34" charset="0"/>
                <a:ea typeface="Helvetica LT Std Cond Blk" panose="020B0806030502050204" pitchFamily="34" charset="0"/>
                <a:cs typeface="Helvetica LT Std Cond Blk" panose="020B0806030502050204" pitchFamily="34" charset="0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84340" y="621542"/>
            <a:ext cx="7886700" cy="501896"/>
          </a:xfrm>
        </p:spPr>
        <p:txBody>
          <a:bodyPr anchor="t" anchorCtr="0">
            <a:normAutofit/>
          </a:bodyPr>
          <a:lstStyle>
            <a:lvl1pPr>
              <a:defRPr sz="2250" b="0" i="0" cap="all" baseline="0">
                <a:solidFill>
                  <a:schemeClr val="accent3"/>
                </a:solidFill>
                <a:latin typeface="Gotham Bold" panose="02000803030000020004" pitchFamily="2" charset="0"/>
                <a:ea typeface="Gotham Bold" panose="02000803030000020004" pitchFamily="2" charset="0"/>
                <a:cs typeface="Gotham Bold" panose="02000803030000020004" pitchFamily="2" charset="0"/>
              </a:defRPr>
            </a:lvl1pPr>
          </a:lstStyle>
          <a:p>
            <a:r>
              <a:rPr lang="en-US" dirty="0"/>
              <a:t>Page title</a:t>
            </a: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87544" y="4738046"/>
            <a:ext cx="6682585" cy="273111"/>
          </a:xfrm>
          <a:prstGeom prst="rect">
            <a:avLst/>
          </a:prstGeom>
        </p:spPr>
        <p:txBody>
          <a:bodyPr anchor="ctr" anchorCtr="0"/>
          <a:lstStyle>
            <a:lvl1pPr algn="l">
              <a:defRPr sz="1000" b="0" i="0">
                <a:solidFill>
                  <a:schemeClr val="accent5">
                    <a:lumMod val="50000"/>
                  </a:schemeClr>
                </a:solidFill>
                <a:latin typeface="Helvetica LT Std Light" panose="020B0403020202020204" pitchFamily="34" charset="0"/>
                <a:ea typeface="Helvetica LT Std Light" panose="020B0403020202020204" pitchFamily="34" charset="0"/>
                <a:cs typeface="Helvetica LT Std Light" panose="020B0403020202020204" pitchFamily="34" charset="0"/>
              </a:defRPr>
            </a:lvl1pPr>
          </a:lstStyle>
          <a:p>
            <a:r>
              <a:rPr lang="en-US" dirty="0"/>
              <a:t>Kick Stains to the Curb</a:t>
            </a: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65049" y="4737313"/>
            <a:ext cx="411480" cy="273844"/>
          </a:xfrm>
          <a:prstGeom prst="rect">
            <a:avLst/>
          </a:prstGeom>
        </p:spPr>
        <p:txBody>
          <a:bodyPr anchor="ctr" anchorCtr="0"/>
          <a:lstStyle>
            <a:lvl1pPr algn="r">
              <a:defRPr sz="1000" b="0" i="0">
                <a:solidFill>
                  <a:schemeClr val="accent5">
                    <a:lumMod val="50000"/>
                  </a:schemeClr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1pPr>
          </a:lstStyle>
          <a:p>
            <a:fld id="{00C708A1-6575-8D4A-A5EC-586CFF3AA03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>
          <a:xfrm>
            <a:off x="868681" y="4738046"/>
            <a:ext cx="818864" cy="273111"/>
          </a:xfrm>
          <a:prstGeom prst="rect">
            <a:avLst/>
          </a:prstGeom>
        </p:spPr>
        <p:txBody>
          <a:bodyPr anchor="ctr" anchorCtr="0"/>
          <a:lstStyle>
            <a:lvl1pPr>
              <a:defRPr sz="1000" b="0" i="0">
                <a:solidFill>
                  <a:schemeClr val="accent5">
                    <a:lumMod val="50000"/>
                  </a:schemeClr>
                </a:solidFill>
                <a:latin typeface="Helvetica LT Std Light" panose="020B0403020202020204" pitchFamily="34" charset="0"/>
                <a:ea typeface="Helvetica LT Std Light" panose="020B0403020202020204" pitchFamily="34" charset="0"/>
                <a:cs typeface="Helvetica LT Std Light" panose="020B0403020202020204" pitchFamily="34" charset="0"/>
              </a:defRPr>
            </a:lvl1pPr>
          </a:lstStyle>
          <a:p>
            <a:fld id="{BB99C5C1-7217-3C46-88B9-F0BAD4208C8E}" type="datetime1">
              <a:rPr lang="en-US" smtClean="0"/>
              <a:pPr/>
              <a:t>5/10/2022</a:t>
            </a:fld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" hasCustomPrompt="1"/>
          </p:nvPr>
        </p:nvSpPr>
        <p:spPr>
          <a:xfrm>
            <a:off x="749301" y="1123438"/>
            <a:ext cx="7821489" cy="3540711"/>
          </a:xfrm>
        </p:spPr>
        <p:txBody>
          <a:bodyPr lIns="0"/>
          <a:lstStyle>
            <a:lvl1pPr marL="339725" indent="-169863">
              <a:spcAft>
                <a:spcPts val="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tabLst/>
              <a:defRPr sz="1500" b="0" i="0">
                <a:solidFill>
                  <a:schemeClr val="accent6"/>
                </a:solidFill>
                <a:latin typeface="Gotham Bold" panose="02000803030000020004" pitchFamily="2" charset="0"/>
                <a:ea typeface="Gotham Bold" panose="02000803030000020004" pitchFamily="2" charset="0"/>
                <a:cs typeface="Gotham Bold" panose="02000803030000020004" pitchFamily="2" charset="0"/>
              </a:defRPr>
            </a:lvl1pPr>
            <a:lvl2pPr>
              <a:spcAft>
                <a:spcPts val="0"/>
              </a:spcAft>
              <a:defRPr sz="1350" b="0" i="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2pPr>
            <a:lvl3pPr>
              <a:spcAft>
                <a:spcPts val="0"/>
              </a:spcAft>
              <a:defRPr sz="1200" b="0" i="0" baseline="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3pPr>
            <a:lvl4pPr>
              <a:spcAft>
                <a:spcPts val="0"/>
              </a:spcAft>
              <a:defRPr sz="1050" b="0" i="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4pPr>
            <a:lvl5pPr>
              <a:spcAft>
                <a:spcPts val="0"/>
              </a:spcAft>
              <a:defRPr sz="900" b="0" i="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5pPr>
          </a:lstStyle>
          <a:p>
            <a:pPr lvl="0"/>
            <a:r>
              <a:rPr lang="en-US" dirty="0"/>
              <a:t>Subheading</a:t>
            </a:r>
          </a:p>
          <a:p>
            <a:pPr lvl="1"/>
            <a:r>
              <a:rPr lang="en-US" dirty="0"/>
              <a:t>Subheading 1</a:t>
            </a:r>
          </a:p>
          <a:p>
            <a:pPr lvl="2"/>
            <a:r>
              <a:rPr lang="en-US" dirty="0"/>
              <a:t>Subheading 2</a:t>
            </a:r>
          </a:p>
          <a:p>
            <a:pPr lvl="3"/>
            <a:r>
              <a:rPr lang="en-US" dirty="0"/>
              <a:t>Subheading 3</a:t>
            </a:r>
          </a:p>
          <a:p>
            <a:pPr lvl="4"/>
            <a:r>
              <a:rPr lang="en-US" dirty="0"/>
              <a:t>Subheading 4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69" y="4579127"/>
            <a:ext cx="590216" cy="590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4078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oubl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274843" y="371535"/>
            <a:ext cx="8295946" cy="602163"/>
          </a:xfrm>
        </p:spPr>
        <p:txBody>
          <a:bodyPr>
            <a:normAutofit/>
          </a:bodyPr>
          <a:lstStyle>
            <a:lvl1pPr marL="112712" indent="0">
              <a:buNone/>
              <a:defRPr sz="5250" b="0" i="0" cap="all" baseline="0">
                <a:solidFill>
                  <a:schemeClr val="tx2">
                    <a:lumMod val="20000"/>
                    <a:lumOff val="80000"/>
                  </a:schemeClr>
                </a:solidFill>
                <a:latin typeface="Helvetica LT Std Cond Blk" panose="020B0806030502050204" pitchFamily="34" charset="0"/>
                <a:ea typeface="Helvetica LT Std Cond Blk" panose="020B0806030502050204" pitchFamily="34" charset="0"/>
                <a:cs typeface="Helvetica LT Std Cond Blk" panose="020B0806030502050204" pitchFamily="34" charset="0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984340" y="621542"/>
            <a:ext cx="7886700" cy="501896"/>
          </a:xfrm>
        </p:spPr>
        <p:txBody>
          <a:bodyPr anchor="t" anchorCtr="0">
            <a:normAutofit/>
          </a:bodyPr>
          <a:lstStyle>
            <a:lvl1pPr>
              <a:defRPr sz="2250" b="0" i="0" cap="all" baseline="0">
                <a:solidFill>
                  <a:schemeClr val="accent3"/>
                </a:solidFill>
                <a:latin typeface="Gotham Bold" panose="02000803030000020004" pitchFamily="2" charset="0"/>
                <a:ea typeface="Gotham Bold" panose="02000803030000020004" pitchFamily="2" charset="0"/>
                <a:cs typeface="Gotham Bold" panose="02000803030000020004" pitchFamily="2" charset="0"/>
              </a:defRPr>
            </a:lvl1pPr>
          </a:lstStyle>
          <a:p>
            <a:r>
              <a:rPr lang="en-US" dirty="0"/>
              <a:t>Page title</a:t>
            </a:r>
          </a:p>
        </p:txBody>
      </p:sp>
      <p:sp>
        <p:nvSpPr>
          <p:cNvPr id="22" name="Content Placeholder 2"/>
          <p:cNvSpPr>
            <a:spLocks noGrp="1"/>
          </p:cNvSpPr>
          <p:nvPr>
            <p:ph idx="1" hasCustomPrompt="1"/>
          </p:nvPr>
        </p:nvSpPr>
        <p:spPr>
          <a:xfrm>
            <a:off x="749301" y="1132617"/>
            <a:ext cx="3528595" cy="3538620"/>
          </a:xfrm>
        </p:spPr>
        <p:txBody>
          <a:bodyPr lIns="0"/>
          <a:lstStyle>
            <a:lvl1pPr marL="169863" indent="171450">
              <a:spcAft>
                <a:spcPts val="0"/>
              </a:spcAft>
              <a:buClr>
                <a:schemeClr val="accent6"/>
              </a:buClr>
              <a:buFont typeface="Arial" charset="0"/>
              <a:buChar char="•"/>
              <a:tabLst/>
              <a:defRPr sz="1500" b="0" i="0">
                <a:solidFill>
                  <a:schemeClr val="accent6"/>
                </a:solidFill>
                <a:latin typeface="Gotham Bold" panose="02000803030000020004" pitchFamily="2" charset="0"/>
                <a:ea typeface="Gotham Bold" panose="02000803030000020004" pitchFamily="2" charset="0"/>
                <a:cs typeface="Gotham Bold" panose="02000803030000020004" pitchFamily="2" charset="0"/>
              </a:defRPr>
            </a:lvl1pPr>
            <a:lvl2pPr>
              <a:spcAft>
                <a:spcPts val="0"/>
              </a:spcAft>
              <a:defRPr sz="1350" b="0" i="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2pPr>
            <a:lvl3pPr>
              <a:spcAft>
                <a:spcPts val="0"/>
              </a:spcAft>
              <a:defRPr sz="1200" b="0" i="0" baseline="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3pPr>
            <a:lvl4pPr>
              <a:spcAft>
                <a:spcPts val="0"/>
              </a:spcAft>
              <a:defRPr sz="1050" b="0" i="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4pPr>
            <a:lvl5pPr>
              <a:spcAft>
                <a:spcPts val="0"/>
              </a:spcAft>
              <a:defRPr sz="900" b="0" i="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5pPr>
          </a:lstStyle>
          <a:p>
            <a:pPr lvl="0"/>
            <a:r>
              <a:rPr lang="en-US" dirty="0"/>
              <a:t>Subheading</a:t>
            </a:r>
          </a:p>
          <a:p>
            <a:pPr lvl="1"/>
            <a:r>
              <a:rPr lang="en-US" dirty="0"/>
              <a:t>Subheading 1</a:t>
            </a:r>
          </a:p>
          <a:p>
            <a:pPr lvl="2"/>
            <a:r>
              <a:rPr lang="en-US" dirty="0"/>
              <a:t>Subheading 2</a:t>
            </a:r>
          </a:p>
          <a:p>
            <a:pPr lvl="3"/>
            <a:r>
              <a:rPr lang="en-US" dirty="0"/>
              <a:t>Subheading 3</a:t>
            </a:r>
          </a:p>
          <a:p>
            <a:pPr lvl="4"/>
            <a:r>
              <a:rPr lang="en-US" dirty="0"/>
              <a:t>Subheading 4</a:t>
            </a:r>
          </a:p>
        </p:txBody>
      </p:sp>
      <p:sp>
        <p:nvSpPr>
          <p:cNvPr id="23" name="Content Placeholder 2"/>
          <p:cNvSpPr>
            <a:spLocks noGrp="1"/>
          </p:cNvSpPr>
          <p:nvPr>
            <p:ph idx="15" hasCustomPrompt="1"/>
          </p:nvPr>
        </p:nvSpPr>
        <p:spPr>
          <a:xfrm>
            <a:off x="4533300" y="1123437"/>
            <a:ext cx="3822957" cy="3547799"/>
          </a:xfrm>
        </p:spPr>
        <p:txBody>
          <a:bodyPr lIns="0"/>
          <a:lstStyle>
            <a:lvl1pPr marL="339725" indent="-169863">
              <a:spcAft>
                <a:spcPts val="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tabLst/>
              <a:defRPr sz="1500" b="0" i="0">
                <a:solidFill>
                  <a:schemeClr val="accent6"/>
                </a:solidFill>
                <a:latin typeface="Gotham Bold" panose="02000803030000020004" pitchFamily="2" charset="0"/>
                <a:ea typeface="Gotham Bold" panose="02000803030000020004" pitchFamily="2" charset="0"/>
                <a:cs typeface="Gotham Bold" panose="02000803030000020004" pitchFamily="2" charset="0"/>
              </a:defRPr>
            </a:lvl1pPr>
            <a:lvl2pPr>
              <a:spcAft>
                <a:spcPts val="0"/>
              </a:spcAft>
              <a:defRPr sz="1350" b="0" i="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2pPr>
            <a:lvl3pPr>
              <a:spcAft>
                <a:spcPts val="0"/>
              </a:spcAft>
              <a:defRPr sz="1200" b="0" i="0" baseline="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3pPr>
            <a:lvl4pPr>
              <a:spcAft>
                <a:spcPts val="0"/>
              </a:spcAft>
              <a:defRPr sz="1050" b="0" i="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4pPr>
            <a:lvl5pPr>
              <a:spcAft>
                <a:spcPts val="0"/>
              </a:spcAft>
              <a:defRPr sz="900" b="0" i="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5pPr>
          </a:lstStyle>
          <a:p>
            <a:pPr lvl="0"/>
            <a:r>
              <a:rPr lang="en-US" dirty="0"/>
              <a:t>Subheading</a:t>
            </a:r>
          </a:p>
          <a:p>
            <a:pPr lvl="1"/>
            <a:r>
              <a:rPr lang="en-US" dirty="0"/>
              <a:t>Subheading 1</a:t>
            </a:r>
          </a:p>
          <a:p>
            <a:pPr lvl="2"/>
            <a:r>
              <a:rPr lang="en-US" dirty="0"/>
              <a:t>Subheading 2</a:t>
            </a:r>
          </a:p>
          <a:p>
            <a:pPr lvl="3"/>
            <a:r>
              <a:rPr lang="en-US" dirty="0"/>
              <a:t>Subheading 3</a:t>
            </a:r>
          </a:p>
          <a:p>
            <a:pPr lvl="4"/>
            <a:r>
              <a:rPr lang="en-US" dirty="0"/>
              <a:t>Subheading 4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69" y="4579127"/>
            <a:ext cx="590216" cy="590216"/>
          </a:xfrm>
          <a:prstGeom prst="rect">
            <a:avLst/>
          </a:prstGeom>
        </p:spPr>
      </p:pic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87544" y="4738046"/>
            <a:ext cx="6677505" cy="273111"/>
          </a:xfrm>
          <a:prstGeom prst="rect">
            <a:avLst/>
          </a:prstGeom>
        </p:spPr>
        <p:txBody>
          <a:bodyPr anchor="ctr" anchorCtr="0"/>
          <a:lstStyle>
            <a:lvl1pPr algn="l">
              <a:defRPr sz="1000" b="0" i="0">
                <a:solidFill>
                  <a:schemeClr val="accent5">
                    <a:lumMod val="50000"/>
                  </a:schemeClr>
                </a:solidFill>
                <a:latin typeface="Helvetica LT Std Light" panose="020B0403020202020204" pitchFamily="34" charset="0"/>
                <a:ea typeface="Helvetica LT Std Light" panose="020B0403020202020204" pitchFamily="34" charset="0"/>
                <a:cs typeface="Helvetica LT Std Light" panose="020B0403020202020204" pitchFamily="34" charset="0"/>
              </a:defRPr>
            </a:lvl1pPr>
          </a:lstStyle>
          <a:p>
            <a:r>
              <a:rPr lang="en-US" dirty="0"/>
              <a:t>Kick Stains to the Curb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65049" y="4737313"/>
            <a:ext cx="411480" cy="273844"/>
          </a:xfrm>
          <a:prstGeom prst="rect">
            <a:avLst/>
          </a:prstGeom>
        </p:spPr>
        <p:txBody>
          <a:bodyPr anchor="ctr" anchorCtr="0"/>
          <a:lstStyle>
            <a:lvl1pPr algn="r">
              <a:defRPr sz="1000" b="0" i="0">
                <a:solidFill>
                  <a:schemeClr val="accent5">
                    <a:lumMod val="50000"/>
                  </a:schemeClr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1pPr>
          </a:lstStyle>
          <a:p>
            <a:fld id="{00C708A1-6575-8D4A-A5EC-586CFF3AA03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10"/>
          </p:nvPr>
        </p:nvSpPr>
        <p:spPr>
          <a:xfrm>
            <a:off x="868681" y="4738046"/>
            <a:ext cx="813784" cy="273111"/>
          </a:xfrm>
          <a:prstGeom prst="rect">
            <a:avLst/>
          </a:prstGeom>
        </p:spPr>
        <p:txBody>
          <a:bodyPr anchor="ctr" anchorCtr="0"/>
          <a:lstStyle>
            <a:lvl1pPr>
              <a:defRPr sz="1000" b="0" i="0">
                <a:solidFill>
                  <a:schemeClr val="accent5">
                    <a:lumMod val="50000"/>
                  </a:schemeClr>
                </a:solidFill>
                <a:latin typeface="Helvetica LT Std Light" panose="020B0403020202020204" pitchFamily="34" charset="0"/>
                <a:ea typeface="Helvetica LT Std Light" panose="020B0403020202020204" pitchFamily="34" charset="0"/>
                <a:cs typeface="Helvetica LT Std Light" panose="020B0403020202020204" pitchFamily="34" charset="0"/>
              </a:defRPr>
            </a:lvl1pPr>
          </a:lstStyle>
          <a:p>
            <a:fld id="{BB99C5C1-7217-3C46-88B9-F0BAD4208C8E}" type="datetime1">
              <a:rPr lang="en-US" smtClean="0"/>
              <a:pPr/>
              <a:t>5/10/2022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77307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Media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274843" y="362299"/>
            <a:ext cx="8295946" cy="602163"/>
          </a:xfrm>
        </p:spPr>
        <p:txBody>
          <a:bodyPr>
            <a:normAutofit/>
          </a:bodyPr>
          <a:lstStyle>
            <a:lvl1pPr marL="112712" indent="0">
              <a:buNone/>
              <a:defRPr sz="5250" b="0" i="0" cap="all" baseline="0">
                <a:solidFill>
                  <a:schemeClr val="tx2">
                    <a:lumMod val="20000"/>
                    <a:lumOff val="80000"/>
                  </a:schemeClr>
                </a:solidFill>
                <a:latin typeface="Helvetica LT Std Cond Blk" panose="020B0806030502050204" pitchFamily="34" charset="0"/>
                <a:ea typeface="Helvetica LT Std Cond Blk" panose="020B0806030502050204" pitchFamily="34" charset="0"/>
                <a:cs typeface="Helvetica LT Std Cond Blk" panose="020B0806030502050204" pitchFamily="34" charset="0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984340" y="612306"/>
            <a:ext cx="7886700" cy="501896"/>
          </a:xfrm>
        </p:spPr>
        <p:txBody>
          <a:bodyPr anchor="t" anchorCtr="0">
            <a:normAutofit/>
          </a:bodyPr>
          <a:lstStyle>
            <a:lvl1pPr>
              <a:defRPr sz="2250" b="0" i="0" cap="all" baseline="0">
                <a:solidFill>
                  <a:schemeClr val="accent3"/>
                </a:solidFill>
                <a:latin typeface="Gotham Bold" panose="02000803030000020004" pitchFamily="2" charset="0"/>
                <a:ea typeface="Gotham Bold" panose="02000803030000020004" pitchFamily="2" charset="0"/>
                <a:cs typeface="Gotham Bold" panose="02000803030000020004" pitchFamily="2" charset="0"/>
              </a:defRPr>
            </a:lvl1pPr>
          </a:lstStyle>
          <a:p>
            <a:r>
              <a:rPr lang="en-US" dirty="0"/>
              <a:t>Page title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69" y="4579127"/>
            <a:ext cx="590216" cy="590216"/>
          </a:xfrm>
          <a:prstGeom prst="rect">
            <a:avLst/>
          </a:prstGeom>
        </p:spPr>
      </p:pic>
      <p:sp>
        <p:nvSpPr>
          <p:cNvPr id="1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87544" y="4738046"/>
            <a:ext cx="6682585" cy="273111"/>
          </a:xfrm>
          <a:prstGeom prst="rect">
            <a:avLst/>
          </a:prstGeom>
        </p:spPr>
        <p:txBody>
          <a:bodyPr anchor="ctr" anchorCtr="0"/>
          <a:lstStyle>
            <a:lvl1pPr algn="l">
              <a:defRPr sz="1000" b="0" i="0">
                <a:solidFill>
                  <a:schemeClr val="accent5">
                    <a:lumMod val="50000"/>
                  </a:schemeClr>
                </a:solidFill>
                <a:latin typeface="Helvetica LT Std Light" panose="020B0403020202020204" pitchFamily="34" charset="0"/>
                <a:ea typeface="Helvetica LT Std Light" panose="020B0403020202020204" pitchFamily="34" charset="0"/>
                <a:cs typeface="Helvetica LT Std Light" panose="020B0403020202020204" pitchFamily="34" charset="0"/>
              </a:defRPr>
            </a:lvl1pPr>
          </a:lstStyle>
          <a:p>
            <a:r>
              <a:rPr lang="en-US" dirty="0"/>
              <a:t>Kick Stains to the Curb</a:t>
            </a: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65049" y="4737313"/>
            <a:ext cx="411480" cy="273844"/>
          </a:xfrm>
          <a:prstGeom prst="rect">
            <a:avLst/>
          </a:prstGeom>
        </p:spPr>
        <p:txBody>
          <a:bodyPr anchor="ctr" anchorCtr="0"/>
          <a:lstStyle>
            <a:lvl1pPr algn="r">
              <a:defRPr sz="1000" b="0" i="0">
                <a:solidFill>
                  <a:schemeClr val="accent5">
                    <a:lumMod val="50000"/>
                  </a:schemeClr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1pPr>
          </a:lstStyle>
          <a:p>
            <a:fld id="{00C708A1-6575-8D4A-A5EC-586CFF3AA03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Date Placeholder 3"/>
          <p:cNvSpPr>
            <a:spLocks noGrp="1"/>
          </p:cNvSpPr>
          <p:nvPr>
            <p:ph type="dt" sz="half" idx="10"/>
          </p:nvPr>
        </p:nvSpPr>
        <p:spPr>
          <a:xfrm>
            <a:off x="868681" y="4738046"/>
            <a:ext cx="818864" cy="273111"/>
          </a:xfrm>
          <a:prstGeom prst="rect">
            <a:avLst/>
          </a:prstGeom>
        </p:spPr>
        <p:txBody>
          <a:bodyPr anchor="ctr" anchorCtr="0"/>
          <a:lstStyle>
            <a:lvl1pPr>
              <a:defRPr sz="1000" b="0" i="0">
                <a:solidFill>
                  <a:schemeClr val="accent5">
                    <a:lumMod val="50000"/>
                  </a:schemeClr>
                </a:solidFill>
                <a:latin typeface="Helvetica LT Std Light" panose="020B0403020202020204" pitchFamily="34" charset="0"/>
                <a:ea typeface="Helvetica LT Std Light" panose="020B0403020202020204" pitchFamily="34" charset="0"/>
                <a:cs typeface="Helvetica LT Std Light" panose="020B0403020202020204" pitchFamily="34" charset="0"/>
              </a:defRPr>
            </a:lvl1pPr>
          </a:lstStyle>
          <a:p>
            <a:fld id="{BB99C5C1-7217-3C46-88B9-F0BAD4208C8E}" type="datetime1">
              <a:rPr lang="en-US" smtClean="0"/>
              <a:pPr/>
              <a:t>5/10/2022</a:t>
            </a:fld>
            <a:endParaRPr lang="en-US" dirty="0"/>
          </a:p>
        </p:txBody>
      </p:sp>
      <p:sp>
        <p:nvSpPr>
          <p:cNvPr id="21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984022" y="3996757"/>
            <a:ext cx="3290054" cy="383944"/>
          </a:xfrm>
        </p:spPr>
        <p:txBody>
          <a:bodyPr anchor="ctr" anchorCtr="0">
            <a:noAutofit/>
          </a:bodyPr>
          <a:lstStyle>
            <a:lvl1pPr marL="0" marR="0" indent="0" algn="ctr" defTabSz="685783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600"/>
              </a:spcAft>
              <a:buClrTx/>
              <a:buSzTx/>
              <a:buFontTx/>
              <a:buNone/>
              <a:tabLst/>
              <a:defRPr sz="1200" b="0" i="0" baseline="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1pPr>
            <a:lvl2pPr>
              <a:spcAft>
                <a:spcPts val="600"/>
              </a:spcAft>
              <a:defRPr sz="1200" b="0" i="0">
                <a:latin typeface="Helvetica Light" charset="0"/>
                <a:ea typeface="Helvetica Light" charset="0"/>
                <a:cs typeface="Helvetica Light" charset="0"/>
              </a:defRPr>
            </a:lvl2pPr>
            <a:lvl3pPr>
              <a:spcAft>
                <a:spcPts val="600"/>
              </a:spcAft>
              <a:defRPr sz="1200" b="0" i="0">
                <a:latin typeface="Helvetica Light" charset="0"/>
                <a:ea typeface="Helvetica Light" charset="0"/>
                <a:cs typeface="Helvetica Light" charset="0"/>
              </a:defRPr>
            </a:lvl3pPr>
            <a:lvl4pPr>
              <a:spcAft>
                <a:spcPts val="600"/>
              </a:spcAft>
              <a:defRPr sz="1200" b="0" i="0">
                <a:latin typeface="Helvetica Light" charset="0"/>
                <a:ea typeface="Helvetica Light" charset="0"/>
                <a:cs typeface="Helvetica Light" charset="0"/>
              </a:defRPr>
            </a:lvl4pPr>
            <a:lvl5pPr>
              <a:spcAft>
                <a:spcPts val="600"/>
              </a:spcAft>
              <a:defRPr sz="1200" b="0" i="0">
                <a:latin typeface="Helvetica Light" charset="0"/>
                <a:ea typeface="Helvetica Light" charset="0"/>
                <a:cs typeface="Helvetica Light" charset="0"/>
              </a:defRPr>
            </a:lvl5pPr>
          </a:lstStyle>
          <a:p>
            <a:pPr lvl="0"/>
            <a:r>
              <a:rPr lang="en-US" dirty="0"/>
              <a:t>Insert Caption Here</a:t>
            </a:r>
          </a:p>
        </p:txBody>
      </p:sp>
      <p:sp>
        <p:nvSpPr>
          <p:cNvPr id="22" name="Content Placeholder 3"/>
          <p:cNvSpPr>
            <a:spLocks noGrp="1"/>
          </p:cNvSpPr>
          <p:nvPr>
            <p:ph sz="quarter" idx="15" hasCustomPrompt="1"/>
          </p:nvPr>
        </p:nvSpPr>
        <p:spPr>
          <a:xfrm>
            <a:off x="984340" y="1470813"/>
            <a:ext cx="3289300" cy="2508228"/>
          </a:xfrm>
        </p:spPr>
        <p:txBody>
          <a:bodyPr anchor="ctr" anchorCtr="0"/>
          <a:lstStyle>
            <a:lvl1pPr marL="112712" indent="0" algn="ctr">
              <a:buFontTx/>
              <a:buNone/>
              <a:defRPr b="0" i="0">
                <a:solidFill>
                  <a:schemeClr val="accent6"/>
                </a:solidFill>
                <a:latin typeface="Gotham Bold" panose="02000803030000020004" pitchFamily="2" charset="0"/>
                <a:ea typeface="Gotham Bold" panose="02000803030000020004" pitchFamily="2" charset="0"/>
                <a:cs typeface="Gotham Bold" panose="02000803030000020004" pitchFamily="2" charset="0"/>
              </a:defRPr>
            </a:lvl1pPr>
          </a:lstStyle>
          <a:p>
            <a:pPr lvl="0"/>
            <a:r>
              <a:rPr lang="en-US" dirty="0"/>
              <a:t>Insert Media</a:t>
            </a:r>
          </a:p>
        </p:txBody>
      </p:sp>
      <p:sp>
        <p:nvSpPr>
          <p:cNvPr id="24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17316" y="1123382"/>
            <a:ext cx="3854767" cy="3554944"/>
          </a:xfrm>
        </p:spPr>
        <p:txBody>
          <a:bodyPr lIns="0" anchor="ctr" anchorCtr="0"/>
          <a:lstStyle>
            <a:lvl1pPr marL="169863" indent="171450">
              <a:spcAft>
                <a:spcPts val="0"/>
              </a:spcAft>
              <a:buClr>
                <a:schemeClr val="accent6"/>
              </a:buClr>
              <a:buFont typeface="Arial" charset="0"/>
              <a:buChar char="•"/>
              <a:tabLst/>
              <a:defRPr sz="1500" b="0" i="0">
                <a:solidFill>
                  <a:schemeClr val="accent6"/>
                </a:solidFill>
                <a:latin typeface="Gotham Bold" panose="02000803030000020004" pitchFamily="2" charset="0"/>
                <a:ea typeface="Gotham Bold" panose="02000803030000020004" pitchFamily="2" charset="0"/>
                <a:cs typeface="Gotham Bold" panose="02000803030000020004" pitchFamily="2" charset="0"/>
              </a:defRPr>
            </a:lvl1pPr>
            <a:lvl2pPr>
              <a:spcAft>
                <a:spcPts val="0"/>
              </a:spcAft>
              <a:defRPr sz="1350" b="0" i="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2pPr>
            <a:lvl3pPr>
              <a:spcAft>
                <a:spcPts val="0"/>
              </a:spcAft>
              <a:defRPr sz="1200" b="0" i="0" baseline="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3pPr>
            <a:lvl4pPr>
              <a:spcAft>
                <a:spcPts val="0"/>
              </a:spcAft>
              <a:defRPr sz="1050" b="0" i="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4pPr>
            <a:lvl5pPr>
              <a:spcAft>
                <a:spcPts val="0"/>
              </a:spcAft>
              <a:defRPr sz="900" b="0" i="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5pPr>
          </a:lstStyle>
          <a:p>
            <a:pPr lvl="0"/>
            <a:r>
              <a:rPr lang="en-US" dirty="0"/>
              <a:t>Subheading</a:t>
            </a:r>
          </a:p>
          <a:p>
            <a:pPr lvl="1"/>
            <a:r>
              <a:rPr lang="en-US" dirty="0"/>
              <a:t>Subheading 1</a:t>
            </a:r>
          </a:p>
          <a:p>
            <a:pPr lvl="2"/>
            <a:r>
              <a:rPr lang="en-US" dirty="0"/>
              <a:t>Subheading 2</a:t>
            </a:r>
          </a:p>
          <a:p>
            <a:pPr lvl="3"/>
            <a:r>
              <a:rPr lang="en-US" dirty="0"/>
              <a:t>Subheading 3</a:t>
            </a:r>
          </a:p>
          <a:p>
            <a:pPr lvl="4"/>
            <a:r>
              <a:rPr lang="en-US" dirty="0"/>
              <a:t>Subheading 4</a:t>
            </a:r>
          </a:p>
        </p:txBody>
      </p:sp>
    </p:spTree>
    <p:extLst>
      <p:ext uri="{BB962C8B-B14F-4D97-AF65-F5344CB8AC3E}">
        <p14:creationId xmlns:p14="http://schemas.microsoft.com/office/powerpoint/2010/main" val="12606901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Media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274843" y="362299"/>
            <a:ext cx="8295946" cy="602163"/>
          </a:xfrm>
        </p:spPr>
        <p:txBody>
          <a:bodyPr>
            <a:normAutofit/>
          </a:bodyPr>
          <a:lstStyle>
            <a:lvl1pPr marL="112712" indent="0">
              <a:buNone/>
              <a:defRPr sz="5250" b="0" i="0" cap="all" baseline="0">
                <a:solidFill>
                  <a:schemeClr val="tx2">
                    <a:lumMod val="20000"/>
                    <a:lumOff val="80000"/>
                  </a:schemeClr>
                </a:solidFill>
                <a:latin typeface="Helvetica LT Std Cond Blk" panose="020B0806030502050204" pitchFamily="34" charset="0"/>
                <a:ea typeface="Helvetica LT Std Cond Blk" panose="020B0806030502050204" pitchFamily="34" charset="0"/>
                <a:cs typeface="Helvetica LT Std Cond Blk" panose="020B0806030502050204" pitchFamily="34" charset="0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984340" y="612306"/>
            <a:ext cx="7886700" cy="501896"/>
          </a:xfrm>
        </p:spPr>
        <p:txBody>
          <a:bodyPr anchor="t" anchorCtr="0">
            <a:normAutofit/>
          </a:bodyPr>
          <a:lstStyle>
            <a:lvl1pPr>
              <a:defRPr sz="2250" b="0" i="0" cap="all" baseline="0">
                <a:solidFill>
                  <a:schemeClr val="accent3"/>
                </a:solidFill>
                <a:latin typeface="Gotham Bold" panose="02000803030000020004" pitchFamily="2" charset="0"/>
                <a:ea typeface="Gotham Bold" panose="02000803030000020004" pitchFamily="2" charset="0"/>
                <a:cs typeface="Gotham Bold" panose="02000803030000020004" pitchFamily="2" charset="0"/>
              </a:defRPr>
            </a:lvl1pPr>
          </a:lstStyle>
          <a:p>
            <a:r>
              <a:rPr lang="en-US" dirty="0"/>
              <a:t>Page Title</a:t>
            </a:r>
          </a:p>
        </p:txBody>
      </p:sp>
      <p:sp>
        <p:nvSpPr>
          <p:cNvPr id="24" name="Content Placeholder 2"/>
          <p:cNvSpPr>
            <a:spLocks noGrp="1"/>
          </p:cNvSpPr>
          <p:nvPr>
            <p:ph idx="1" hasCustomPrompt="1"/>
          </p:nvPr>
        </p:nvSpPr>
        <p:spPr>
          <a:xfrm>
            <a:off x="749301" y="1123382"/>
            <a:ext cx="3854767" cy="3554944"/>
          </a:xfrm>
        </p:spPr>
        <p:txBody>
          <a:bodyPr lIns="0" anchor="ctr" anchorCtr="0"/>
          <a:lstStyle>
            <a:lvl1pPr marL="169863" indent="171450">
              <a:spcAft>
                <a:spcPts val="0"/>
              </a:spcAft>
              <a:buClr>
                <a:schemeClr val="accent6"/>
              </a:buClr>
              <a:buFont typeface="Arial" charset="0"/>
              <a:buChar char="•"/>
              <a:tabLst/>
              <a:defRPr sz="1500" b="0" i="0">
                <a:solidFill>
                  <a:schemeClr val="accent6"/>
                </a:solidFill>
                <a:latin typeface="Gotham Bold" panose="02000803030000020004" pitchFamily="2" charset="0"/>
                <a:ea typeface="Gotham Bold" panose="02000803030000020004" pitchFamily="2" charset="0"/>
                <a:cs typeface="Gotham Bold" panose="02000803030000020004" pitchFamily="2" charset="0"/>
              </a:defRPr>
            </a:lvl1pPr>
            <a:lvl2pPr>
              <a:spcAft>
                <a:spcPts val="0"/>
              </a:spcAft>
              <a:defRPr sz="1350" b="0" i="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2pPr>
            <a:lvl3pPr>
              <a:spcAft>
                <a:spcPts val="0"/>
              </a:spcAft>
              <a:defRPr sz="1200" b="0" i="0" baseline="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3pPr>
            <a:lvl4pPr>
              <a:spcAft>
                <a:spcPts val="0"/>
              </a:spcAft>
              <a:defRPr sz="1050" b="0" i="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4pPr>
            <a:lvl5pPr>
              <a:spcAft>
                <a:spcPts val="0"/>
              </a:spcAft>
              <a:defRPr sz="900" b="0" i="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5pPr>
          </a:lstStyle>
          <a:p>
            <a:pPr lvl="0"/>
            <a:r>
              <a:rPr lang="en-US" dirty="0"/>
              <a:t>Subheading</a:t>
            </a:r>
          </a:p>
          <a:p>
            <a:pPr lvl="1"/>
            <a:r>
              <a:rPr lang="en-US" dirty="0"/>
              <a:t>Subheading 1</a:t>
            </a:r>
          </a:p>
          <a:p>
            <a:pPr lvl="2"/>
            <a:r>
              <a:rPr lang="en-US" dirty="0"/>
              <a:t>Subheading 2</a:t>
            </a:r>
          </a:p>
          <a:p>
            <a:pPr lvl="3"/>
            <a:r>
              <a:rPr lang="en-US" dirty="0"/>
              <a:t>Subheading 3</a:t>
            </a:r>
          </a:p>
          <a:p>
            <a:pPr lvl="4"/>
            <a:r>
              <a:rPr lang="en-US" dirty="0"/>
              <a:t>Subheading 4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69" y="4579127"/>
            <a:ext cx="590216" cy="590216"/>
          </a:xfrm>
          <a:prstGeom prst="rect">
            <a:avLst/>
          </a:prstGeom>
        </p:spPr>
      </p:pic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87544" y="4738046"/>
            <a:ext cx="6672425" cy="273111"/>
          </a:xfrm>
          <a:prstGeom prst="rect">
            <a:avLst/>
          </a:prstGeom>
        </p:spPr>
        <p:txBody>
          <a:bodyPr anchor="ctr" anchorCtr="0"/>
          <a:lstStyle>
            <a:lvl1pPr algn="l">
              <a:defRPr sz="1000" b="0" i="0">
                <a:solidFill>
                  <a:schemeClr val="accent5">
                    <a:lumMod val="50000"/>
                  </a:schemeClr>
                </a:solidFill>
                <a:latin typeface="Helvetica LT Std Light" panose="020B0403020202020204" pitchFamily="34" charset="0"/>
                <a:ea typeface="Helvetica LT Std Light" panose="020B0403020202020204" pitchFamily="34" charset="0"/>
                <a:cs typeface="Helvetica LT Std Light" panose="020B0403020202020204" pitchFamily="34" charset="0"/>
              </a:defRPr>
            </a:lvl1pPr>
          </a:lstStyle>
          <a:p>
            <a:r>
              <a:rPr lang="en-US" dirty="0"/>
              <a:t>Kick Stains to the Curb</a:t>
            </a: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65049" y="4737313"/>
            <a:ext cx="411480" cy="273844"/>
          </a:xfrm>
          <a:prstGeom prst="rect">
            <a:avLst/>
          </a:prstGeom>
        </p:spPr>
        <p:txBody>
          <a:bodyPr anchor="ctr" anchorCtr="0"/>
          <a:lstStyle>
            <a:lvl1pPr algn="r">
              <a:defRPr sz="1000" b="0" i="0">
                <a:solidFill>
                  <a:schemeClr val="accent5">
                    <a:lumMod val="50000"/>
                  </a:schemeClr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1pPr>
          </a:lstStyle>
          <a:p>
            <a:fld id="{00C708A1-6575-8D4A-A5EC-586CFF3AA03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Date Placeholder 3"/>
          <p:cNvSpPr>
            <a:spLocks noGrp="1"/>
          </p:cNvSpPr>
          <p:nvPr>
            <p:ph type="dt" sz="half" idx="10"/>
          </p:nvPr>
        </p:nvSpPr>
        <p:spPr>
          <a:xfrm>
            <a:off x="868681" y="4738046"/>
            <a:ext cx="818864" cy="273111"/>
          </a:xfrm>
          <a:prstGeom prst="rect">
            <a:avLst/>
          </a:prstGeom>
        </p:spPr>
        <p:txBody>
          <a:bodyPr anchor="ctr" anchorCtr="0"/>
          <a:lstStyle>
            <a:lvl1pPr>
              <a:defRPr sz="1000" b="0" i="0">
                <a:solidFill>
                  <a:schemeClr val="accent5">
                    <a:lumMod val="50000"/>
                  </a:schemeClr>
                </a:solidFill>
                <a:latin typeface="Helvetica LT Std Light" panose="020B0403020202020204" pitchFamily="34" charset="0"/>
                <a:ea typeface="Helvetica LT Std Light" panose="020B0403020202020204" pitchFamily="34" charset="0"/>
                <a:cs typeface="Helvetica LT Std Light" panose="020B0403020202020204" pitchFamily="34" charset="0"/>
              </a:defRPr>
            </a:lvl1pPr>
          </a:lstStyle>
          <a:p>
            <a:fld id="{BB99C5C1-7217-3C46-88B9-F0BAD4208C8E}" type="datetime1">
              <a:rPr lang="en-US" smtClean="0"/>
              <a:pPr/>
              <a:t>5/10/2022</a:t>
            </a:fld>
            <a:endParaRPr lang="en-US" dirty="0"/>
          </a:p>
        </p:txBody>
      </p:sp>
      <p:sp>
        <p:nvSpPr>
          <p:cNvPr id="23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836673" y="3996757"/>
            <a:ext cx="3290054" cy="383944"/>
          </a:xfrm>
        </p:spPr>
        <p:txBody>
          <a:bodyPr anchor="ctr" anchorCtr="0">
            <a:noAutofit/>
          </a:bodyPr>
          <a:lstStyle>
            <a:lvl1pPr marL="0" marR="0" indent="0" algn="ctr" defTabSz="685783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600"/>
              </a:spcAft>
              <a:buClrTx/>
              <a:buSzTx/>
              <a:buFontTx/>
              <a:buNone/>
              <a:tabLst/>
              <a:defRPr sz="1200" b="0" i="0" baseline="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1pPr>
            <a:lvl2pPr>
              <a:spcAft>
                <a:spcPts val="600"/>
              </a:spcAft>
              <a:defRPr sz="1200" b="0" i="0">
                <a:latin typeface="Helvetica Light" charset="0"/>
                <a:ea typeface="Helvetica Light" charset="0"/>
                <a:cs typeface="Helvetica Light" charset="0"/>
              </a:defRPr>
            </a:lvl2pPr>
            <a:lvl3pPr>
              <a:spcAft>
                <a:spcPts val="600"/>
              </a:spcAft>
              <a:defRPr sz="1200" b="0" i="0">
                <a:latin typeface="Helvetica Light" charset="0"/>
                <a:ea typeface="Helvetica Light" charset="0"/>
                <a:cs typeface="Helvetica Light" charset="0"/>
              </a:defRPr>
            </a:lvl3pPr>
            <a:lvl4pPr>
              <a:spcAft>
                <a:spcPts val="600"/>
              </a:spcAft>
              <a:defRPr sz="1200" b="0" i="0">
                <a:latin typeface="Helvetica Light" charset="0"/>
                <a:ea typeface="Helvetica Light" charset="0"/>
                <a:cs typeface="Helvetica Light" charset="0"/>
              </a:defRPr>
            </a:lvl4pPr>
            <a:lvl5pPr>
              <a:spcAft>
                <a:spcPts val="600"/>
              </a:spcAft>
              <a:defRPr sz="1200" b="0" i="0">
                <a:latin typeface="Helvetica Light" charset="0"/>
                <a:ea typeface="Helvetica Light" charset="0"/>
                <a:cs typeface="Helvetica Light" charset="0"/>
              </a:defRPr>
            </a:lvl5pPr>
          </a:lstStyle>
          <a:p>
            <a:pPr lvl="0"/>
            <a:r>
              <a:rPr lang="en-US" dirty="0"/>
              <a:t>Insert Caption Here</a:t>
            </a:r>
          </a:p>
        </p:txBody>
      </p:sp>
      <p:sp>
        <p:nvSpPr>
          <p:cNvPr id="25" name="Content Placeholder 3"/>
          <p:cNvSpPr>
            <a:spLocks noGrp="1"/>
          </p:cNvSpPr>
          <p:nvPr>
            <p:ph sz="quarter" idx="15" hasCustomPrompt="1"/>
          </p:nvPr>
        </p:nvSpPr>
        <p:spPr>
          <a:xfrm>
            <a:off x="4836991" y="1470813"/>
            <a:ext cx="3289300" cy="2508228"/>
          </a:xfrm>
        </p:spPr>
        <p:txBody>
          <a:bodyPr anchor="ctr" anchorCtr="0"/>
          <a:lstStyle>
            <a:lvl1pPr marL="112712" indent="0" algn="ctr">
              <a:buFontTx/>
              <a:buNone/>
              <a:defRPr b="0" i="0">
                <a:solidFill>
                  <a:schemeClr val="accent6"/>
                </a:solidFill>
                <a:latin typeface="Gotham Bold" panose="02000803030000020004" pitchFamily="2" charset="0"/>
                <a:ea typeface="Gotham Bold" panose="02000803030000020004" pitchFamily="2" charset="0"/>
                <a:cs typeface="Gotham Bold" panose="02000803030000020004" pitchFamily="2" charset="0"/>
              </a:defRPr>
            </a:lvl1pPr>
          </a:lstStyle>
          <a:p>
            <a:pPr lvl="0"/>
            <a:r>
              <a:rPr lang="en-US" dirty="0"/>
              <a:t>Insert Media</a:t>
            </a:r>
          </a:p>
        </p:txBody>
      </p:sp>
    </p:spTree>
    <p:extLst>
      <p:ext uri="{BB962C8B-B14F-4D97-AF65-F5344CB8AC3E}">
        <p14:creationId xmlns:p14="http://schemas.microsoft.com/office/powerpoint/2010/main" val="30410973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a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274843" y="362299"/>
            <a:ext cx="8295946" cy="602163"/>
          </a:xfrm>
        </p:spPr>
        <p:txBody>
          <a:bodyPr>
            <a:normAutofit/>
          </a:bodyPr>
          <a:lstStyle>
            <a:lvl1pPr marL="112712" indent="0">
              <a:buNone/>
              <a:defRPr sz="5250" b="0" i="0" cap="all" baseline="0">
                <a:solidFill>
                  <a:schemeClr val="tx2">
                    <a:lumMod val="20000"/>
                    <a:lumOff val="80000"/>
                  </a:schemeClr>
                </a:solidFill>
                <a:latin typeface="Helvetica LT Std Cond Blk" panose="020B0806030502050204" pitchFamily="34" charset="0"/>
                <a:ea typeface="Helvetica LT Std Cond Blk" panose="020B0806030502050204" pitchFamily="34" charset="0"/>
                <a:cs typeface="Helvetica LT Std Cond Blk" panose="020B0806030502050204" pitchFamily="34" charset="0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980335" y="4387540"/>
            <a:ext cx="7119531" cy="349040"/>
          </a:xfrm>
        </p:spPr>
        <p:txBody>
          <a:bodyPr anchor="ctr" anchorCtr="0">
            <a:noAutofit/>
          </a:bodyPr>
          <a:lstStyle>
            <a:lvl1pPr marL="0" marR="0" indent="0" algn="ctr" defTabSz="685783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600"/>
              </a:spcAft>
              <a:buClrTx/>
              <a:buSzTx/>
              <a:buFontTx/>
              <a:buNone/>
              <a:tabLst/>
              <a:defRPr sz="1200" b="0" i="0" baseline="0">
                <a:latin typeface="Helvetica LT Std Light" charset="0"/>
                <a:ea typeface="Helvetica LT Std Light" charset="0"/>
                <a:cs typeface="Helvetica LT Std Light" charset="0"/>
              </a:defRPr>
            </a:lvl1pPr>
            <a:lvl2pPr>
              <a:spcAft>
                <a:spcPts val="600"/>
              </a:spcAft>
              <a:defRPr sz="1200" b="0" i="0">
                <a:latin typeface="Helvetica Light" charset="0"/>
                <a:ea typeface="Helvetica Light" charset="0"/>
                <a:cs typeface="Helvetica Light" charset="0"/>
              </a:defRPr>
            </a:lvl2pPr>
            <a:lvl3pPr>
              <a:spcAft>
                <a:spcPts val="600"/>
              </a:spcAft>
              <a:defRPr sz="1200" b="0" i="0">
                <a:latin typeface="Helvetica Light" charset="0"/>
                <a:ea typeface="Helvetica Light" charset="0"/>
                <a:cs typeface="Helvetica Light" charset="0"/>
              </a:defRPr>
            </a:lvl3pPr>
            <a:lvl4pPr>
              <a:spcAft>
                <a:spcPts val="600"/>
              </a:spcAft>
              <a:defRPr sz="1200" b="0" i="0">
                <a:latin typeface="Helvetica Light" charset="0"/>
                <a:ea typeface="Helvetica Light" charset="0"/>
                <a:cs typeface="Helvetica Light" charset="0"/>
              </a:defRPr>
            </a:lvl4pPr>
            <a:lvl5pPr>
              <a:spcAft>
                <a:spcPts val="600"/>
              </a:spcAft>
              <a:defRPr sz="1200" b="0" i="0">
                <a:latin typeface="Helvetica Light" charset="0"/>
                <a:ea typeface="Helvetica Light" charset="0"/>
                <a:cs typeface="Helvetica Light" charset="0"/>
              </a:defRPr>
            </a:lvl5pPr>
          </a:lstStyle>
          <a:p>
            <a:pPr lvl="0"/>
            <a:r>
              <a:rPr lang="en-US" dirty="0"/>
              <a:t>Insert Caption Here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984340" y="612306"/>
            <a:ext cx="7886700" cy="501896"/>
          </a:xfrm>
        </p:spPr>
        <p:txBody>
          <a:bodyPr anchor="t" anchorCtr="0">
            <a:normAutofit/>
          </a:bodyPr>
          <a:lstStyle>
            <a:lvl1pPr>
              <a:defRPr sz="2250" b="0" i="0" cap="all" baseline="0">
                <a:solidFill>
                  <a:schemeClr val="accent3"/>
                </a:solidFill>
                <a:latin typeface="Gotham Bold" panose="02000803030000020004" pitchFamily="2" charset="0"/>
                <a:ea typeface="Gotham Bold" panose="02000803030000020004" pitchFamily="2" charset="0"/>
                <a:cs typeface="Gotham Bold" panose="02000803030000020004" pitchFamily="2" charset="0"/>
              </a:defRPr>
            </a:lvl1pPr>
          </a:lstStyle>
          <a:p>
            <a:r>
              <a:rPr lang="en-US" dirty="0"/>
              <a:t>Page Title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 hasCustomPrompt="1"/>
          </p:nvPr>
        </p:nvSpPr>
        <p:spPr>
          <a:xfrm>
            <a:off x="981075" y="1235869"/>
            <a:ext cx="7118350" cy="3151671"/>
          </a:xfrm>
        </p:spPr>
        <p:txBody>
          <a:bodyPr anchor="ctr" anchorCtr="0"/>
          <a:lstStyle>
            <a:lvl1pPr marL="112712" indent="0" algn="ctr">
              <a:buNone/>
              <a:defRPr b="0" i="0" baseline="0">
                <a:solidFill>
                  <a:schemeClr val="accent6"/>
                </a:solidFill>
                <a:latin typeface="Gotham Bold" panose="02000803030000020004" pitchFamily="2" charset="0"/>
                <a:ea typeface="Gotham Bold" panose="02000803030000020004" pitchFamily="2" charset="0"/>
                <a:cs typeface="Gotham Bold" panose="02000803030000020004" pitchFamily="2" charset="0"/>
              </a:defRPr>
            </a:lvl1pPr>
          </a:lstStyle>
          <a:p>
            <a:pPr lvl="0"/>
            <a:r>
              <a:rPr lang="en-US" dirty="0"/>
              <a:t>Insert Media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69" y="4579127"/>
            <a:ext cx="590216" cy="590216"/>
          </a:xfrm>
          <a:prstGeom prst="rect">
            <a:avLst/>
          </a:prstGeom>
        </p:spPr>
      </p:pic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65049" y="4737313"/>
            <a:ext cx="411480" cy="273844"/>
          </a:xfrm>
          <a:prstGeom prst="rect">
            <a:avLst/>
          </a:prstGeom>
        </p:spPr>
        <p:txBody>
          <a:bodyPr anchor="ctr" anchorCtr="0"/>
          <a:lstStyle>
            <a:lvl1pPr algn="r">
              <a:defRPr sz="1000" b="0" i="0">
                <a:solidFill>
                  <a:schemeClr val="accent5">
                    <a:lumMod val="50000"/>
                  </a:schemeClr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1pPr>
          </a:lstStyle>
          <a:p>
            <a:fld id="{00C708A1-6575-8D4A-A5EC-586CFF3AA03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>
          <a:xfrm>
            <a:off x="868681" y="4738046"/>
            <a:ext cx="818864" cy="273111"/>
          </a:xfrm>
          <a:prstGeom prst="rect">
            <a:avLst/>
          </a:prstGeom>
        </p:spPr>
        <p:txBody>
          <a:bodyPr anchor="ctr" anchorCtr="0"/>
          <a:lstStyle>
            <a:lvl1pPr>
              <a:defRPr sz="1000" b="0" i="0">
                <a:solidFill>
                  <a:schemeClr val="accent5">
                    <a:lumMod val="50000"/>
                  </a:schemeClr>
                </a:solidFill>
                <a:latin typeface="Helvetica LT Std Light" panose="020B0403020202020204" pitchFamily="34" charset="0"/>
                <a:ea typeface="Helvetica LT Std Light" panose="020B0403020202020204" pitchFamily="34" charset="0"/>
                <a:cs typeface="Helvetica LT Std Light" panose="020B0403020202020204" pitchFamily="34" charset="0"/>
              </a:defRPr>
            </a:lvl1pPr>
          </a:lstStyle>
          <a:p>
            <a:fld id="{BB99C5C1-7217-3C46-88B9-F0BAD4208C8E}" type="datetime1">
              <a:rPr lang="en-US" smtClean="0"/>
              <a:pPr/>
              <a:t>5/10/2022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87544" y="4738046"/>
            <a:ext cx="6883246" cy="273111"/>
          </a:xfrm>
          <a:prstGeom prst="rect">
            <a:avLst/>
          </a:prstGeom>
        </p:spPr>
        <p:txBody>
          <a:bodyPr anchor="ctr" anchorCtr="0"/>
          <a:lstStyle>
            <a:lvl1pPr algn="l">
              <a:defRPr sz="1000" b="0" i="0">
                <a:solidFill>
                  <a:schemeClr val="accent5">
                    <a:lumMod val="50000"/>
                  </a:schemeClr>
                </a:solidFill>
                <a:latin typeface="Helvetica LT Std Light" panose="020B0403020202020204" pitchFamily="34" charset="0"/>
                <a:ea typeface="Helvetica LT Std Light" panose="020B0403020202020204" pitchFamily="34" charset="0"/>
                <a:cs typeface="Helvetica LT Std Light" panose="020B0403020202020204" pitchFamily="34" charset="0"/>
              </a:defRPr>
            </a:lvl1pPr>
          </a:lstStyle>
          <a:p>
            <a:r>
              <a:rPr lang="en-US" dirty="0"/>
              <a:t>Kick Stains to the Curb</a:t>
            </a:r>
          </a:p>
        </p:txBody>
      </p:sp>
    </p:spTree>
    <p:extLst>
      <p:ext uri="{BB962C8B-B14F-4D97-AF65-F5344CB8AC3E}">
        <p14:creationId xmlns:p14="http://schemas.microsoft.com/office/powerpoint/2010/main" val="30286350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7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 dirty="0"/>
              <a:t>CLICK TO EDIT MASTER TITLE SLIDE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20"/>
            <a:ext cx="7886700" cy="14968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65049" y="4737313"/>
            <a:ext cx="411480" cy="273844"/>
          </a:xfrm>
          <a:prstGeom prst="rect">
            <a:avLst/>
          </a:prstGeom>
        </p:spPr>
        <p:txBody>
          <a:bodyPr anchor="ctr" anchorCtr="0"/>
          <a:lstStyle>
            <a:lvl1pPr algn="r">
              <a:defRPr sz="1000" b="0" i="0">
                <a:solidFill>
                  <a:schemeClr val="accent5">
                    <a:lumMod val="50000"/>
                  </a:schemeClr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1pPr>
          </a:lstStyle>
          <a:p>
            <a:fld id="{00C708A1-6575-8D4A-A5EC-586CFF3AA03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2278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8" r:id="rId12"/>
    <p:sldLayoutId id="2147483729" r:id="rId13"/>
    <p:sldLayoutId id="2147483730" r:id="rId14"/>
    <p:sldLayoutId id="2147483731" r:id="rId15"/>
    <p:sldLayoutId id="2147483732" r:id="rId16"/>
    <p:sldLayoutId id="2147483733" r:id="rId17"/>
    <p:sldLayoutId id="2147483734" r:id="rId18"/>
    <p:sldLayoutId id="2147483735" r:id="rId19"/>
    <p:sldLayoutId id="2147483736" r:id="rId20"/>
    <p:sldLayoutId id="2147483738" r:id="rId21"/>
  </p:sldLayoutIdLst>
  <p:hf hdr="0"/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 baseline="0">
          <a:solidFill>
            <a:schemeClr val="tx2"/>
          </a:solidFill>
          <a:latin typeface="Gotham Bold" charset="0"/>
          <a:ea typeface="Gotham Bold" charset="0"/>
          <a:cs typeface="Gotham Bold" charset="0"/>
        </a:defRPr>
      </a:lvl1pPr>
    </p:titleStyle>
    <p:bodyStyle>
      <a:lvl1pPr marL="285750" indent="-173038" algn="l" defTabSz="685783" rtl="0" eaLnBrk="1" latinLnBrk="0" hangingPunct="1">
        <a:lnSpc>
          <a:spcPct val="90000"/>
        </a:lnSpc>
        <a:spcBef>
          <a:spcPts val="750"/>
        </a:spcBef>
        <a:spcAft>
          <a:spcPts val="0"/>
        </a:spcAft>
        <a:buFont typeface="Arial" panose="020B0604020202020204" pitchFamily="34" charset="0"/>
        <a:buChar char="•"/>
        <a:defRPr sz="1500" kern="1200">
          <a:solidFill>
            <a:schemeClr val="accent6"/>
          </a:solidFill>
          <a:latin typeface="Gotham Bold" charset="0"/>
          <a:ea typeface="Gotham Bold" charset="0"/>
          <a:cs typeface="Gotham Bold" charset="0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spcAft>
          <a:spcPts val="0"/>
        </a:spcAft>
        <a:buFont typeface="Arial" panose="020B0604020202020204" pitchFamily="34" charset="0"/>
        <a:buChar char="•"/>
        <a:defRPr sz="1350" b="0" i="0" kern="1200">
          <a:solidFill>
            <a:schemeClr val="accent6"/>
          </a:solidFill>
          <a:latin typeface="Helvetica LT Std Light" charset="0"/>
          <a:ea typeface="Helvetica LT Std Light" charset="0"/>
          <a:cs typeface="Helvetica LT Std Light" charset="0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spcAft>
          <a:spcPts val="0"/>
        </a:spcAft>
        <a:buFont typeface="Arial" panose="020B0604020202020204" pitchFamily="34" charset="0"/>
        <a:buChar char="•"/>
        <a:defRPr sz="1200" b="0" i="0" kern="1200">
          <a:solidFill>
            <a:schemeClr val="accent6"/>
          </a:solidFill>
          <a:latin typeface="Helvetica LT Std Light" charset="0"/>
          <a:ea typeface="Helvetica LT Std Light" charset="0"/>
          <a:cs typeface="Helvetica LT Std Light" charset="0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spcAft>
          <a:spcPts val="0"/>
        </a:spcAft>
        <a:buFont typeface="Arial" panose="020B0604020202020204" pitchFamily="34" charset="0"/>
        <a:buChar char="•"/>
        <a:defRPr sz="1050" b="0" i="0" kern="1200">
          <a:solidFill>
            <a:schemeClr val="accent6"/>
          </a:solidFill>
          <a:latin typeface="Helvetica LT Std Light" charset="0"/>
          <a:ea typeface="Helvetica LT Std Light" charset="0"/>
          <a:cs typeface="Helvetica LT Std Light" charset="0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spcAft>
          <a:spcPts val="0"/>
        </a:spcAft>
        <a:buFont typeface="Arial" panose="020B0604020202020204" pitchFamily="34" charset="0"/>
        <a:buChar char="•"/>
        <a:defRPr sz="900" b="0" i="0" kern="1200">
          <a:solidFill>
            <a:schemeClr val="accent6"/>
          </a:solidFill>
          <a:latin typeface="Helvetica LT Std Light" charset="0"/>
          <a:ea typeface="Helvetica LT Std Light" charset="0"/>
          <a:cs typeface="Helvetica LT Std Light" charset="0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jpe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1.xml"/><Relationship Id="rId6" Type="http://schemas.openxmlformats.org/officeDocument/2006/relationships/image" Target="../media/image26.png"/><Relationship Id="rId11" Type="http://schemas.openxmlformats.org/officeDocument/2006/relationships/image" Target="../media/image31.jp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8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8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8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1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062F8F-E28D-4AF3-A215-E181BA0E083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Selling is where it all begins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83BD9BB-F374-4C8E-9179-34297B20761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The lifeblood of our business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F5533EC-DD03-4BAA-AC3F-B54A8EC2F8F7}"/>
              </a:ext>
            </a:extLst>
          </p:cNvPr>
          <p:cNvSpPr txBox="1"/>
          <p:nvPr/>
        </p:nvSpPr>
        <p:spPr>
          <a:xfrm>
            <a:off x="6771731" y="4492305"/>
            <a:ext cx="131632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latin typeface="Helvetica Light"/>
              </a:rPr>
              <a:t>Bryan Mangum</a:t>
            </a:r>
          </a:p>
        </p:txBody>
      </p:sp>
    </p:spTree>
    <p:extLst>
      <p:ext uri="{BB962C8B-B14F-4D97-AF65-F5344CB8AC3E}">
        <p14:creationId xmlns:p14="http://schemas.microsoft.com/office/powerpoint/2010/main" val="452794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C7D1E4-1D26-4B5F-A03F-0D5276D742A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Fanatical Prospecting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BCE578E-B923-4A70-8B2E-10FADF4798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7 principles 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1B24C17-46B5-4906-B1E3-B7F0F8B7D6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07666" y="1461034"/>
            <a:ext cx="1486717" cy="2221432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7B3EC1-6919-46CB-869B-5895F353F8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CABB3-CFF7-4DA8-AEE0-30D4DF0AB649}" type="slidenum">
              <a:rPr lang="en-US" smtClean="0"/>
              <a:t>10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C604B1F-2D09-429F-A12C-C140A2CF3EBA}"/>
              </a:ext>
            </a:extLst>
          </p:cNvPr>
          <p:cNvSpPr txBox="1"/>
          <p:nvPr/>
        </p:nvSpPr>
        <p:spPr>
          <a:xfrm>
            <a:off x="984340" y="1441873"/>
            <a:ext cx="6434674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Font typeface="+mj-lt"/>
              <a:buAutoNum type="arabicPeriod"/>
            </a:pPr>
            <a:r>
              <a:rPr lang="en-US" sz="2700" dirty="0"/>
              <a:t> Optimistic, Enthusiastic</a:t>
            </a:r>
          </a:p>
          <a:p>
            <a:pPr marL="257175" indent="-257175">
              <a:buFont typeface="+mj-lt"/>
              <a:buAutoNum type="arabicPeriod"/>
            </a:pPr>
            <a:r>
              <a:rPr lang="en-US" sz="2700" dirty="0"/>
              <a:t> Competitive</a:t>
            </a:r>
          </a:p>
          <a:p>
            <a:pPr marL="257175" indent="-257175">
              <a:buFont typeface="+mj-lt"/>
              <a:buAutoNum type="arabicPeriod"/>
            </a:pPr>
            <a:r>
              <a:rPr lang="en-US" sz="2700" dirty="0"/>
              <a:t> Confident</a:t>
            </a:r>
          </a:p>
          <a:p>
            <a:pPr marL="257175" indent="-257175">
              <a:buFont typeface="+mj-lt"/>
              <a:buAutoNum type="arabicPeriod"/>
            </a:pPr>
            <a:r>
              <a:rPr lang="en-US" sz="2700" dirty="0"/>
              <a:t> Relentless</a:t>
            </a:r>
          </a:p>
          <a:p>
            <a:pPr marL="257175" indent="-257175">
              <a:buFont typeface="+mj-lt"/>
              <a:buAutoNum type="arabicPeriod"/>
            </a:pPr>
            <a:r>
              <a:rPr lang="en-US" sz="2700" dirty="0"/>
              <a:t> Thirsty for Knowledge</a:t>
            </a:r>
          </a:p>
          <a:p>
            <a:pPr marL="257175" indent="-257175">
              <a:buFont typeface="+mj-lt"/>
              <a:buAutoNum type="arabicPeriod"/>
            </a:pPr>
            <a:r>
              <a:rPr lang="en-US" sz="2700" dirty="0"/>
              <a:t> Systematic and Efficient</a:t>
            </a:r>
          </a:p>
          <a:p>
            <a:pPr marL="257175" indent="-257175">
              <a:buFont typeface="+mj-lt"/>
              <a:buAutoNum type="arabicPeriod"/>
            </a:pPr>
            <a:r>
              <a:rPr lang="en-US" sz="2700" dirty="0"/>
              <a:t> Adaptive, Adoptive, Adept</a:t>
            </a:r>
          </a:p>
        </p:txBody>
      </p:sp>
    </p:spTree>
    <p:extLst>
      <p:ext uri="{BB962C8B-B14F-4D97-AF65-F5344CB8AC3E}">
        <p14:creationId xmlns:p14="http://schemas.microsoft.com/office/powerpoint/2010/main" val="11717189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C8FDA1C-B4F4-4BA4-8E07-A0F04742EAA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Scheduling prospecting	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E5781B4-0F13-45B9-97D4-2AF4F00548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Make it a priority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B56AEDC-E9A6-44BA-9123-51D846B867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9302" y="1489193"/>
            <a:ext cx="3528595" cy="3182044"/>
          </a:xfrm>
        </p:spPr>
        <p:txBody>
          <a:bodyPr/>
          <a:lstStyle/>
          <a:p>
            <a:pPr marL="346472" indent="-173831"/>
            <a:r>
              <a:rPr lang="en-US" dirty="0"/>
              <a:t>Consider blocking your day into chunks of time with specific goals</a:t>
            </a:r>
          </a:p>
          <a:p>
            <a:pPr marL="172641" indent="0">
              <a:buNone/>
            </a:pPr>
            <a:endParaRPr lang="en-US" dirty="0"/>
          </a:p>
          <a:p>
            <a:pPr marL="346472" indent="-173831"/>
            <a:r>
              <a:rPr lang="en-US" dirty="0"/>
              <a:t>Golden hours exclusive to prospecting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What’s an achievable goal?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80EE6CB-D056-4439-844D-F9D9D47169F1}"/>
              </a:ext>
            </a:extLst>
          </p:cNvPr>
          <p:cNvPicPr>
            <a:picLocks noGrp="1" noChangeAspect="1"/>
          </p:cNvPicPr>
          <p:nvPr>
            <p:ph idx="15"/>
          </p:nvPr>
        </p:nvPicPr>
        <p:blipFill>
          <a:blip r:embed="rId2"/>
          <a:stretch>
            <a:fillRect/>
          </a:stretch>
        </p:blipFill>
        <p:spPr>
          <a:xfrm>
            <a:off x="4865489" y="1572221"/>
            <a:ext cx="3157538" cy="2650331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270232A-8971-460B-9F7E-DA329670F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77848" y="4737314"/>
            <a:ext cx="411480" cy="273844"/>
          </a:xfrm>
        </p:spPr>
        <p:txBody>
          <a:bodyPr/>
          <a:lstStyle/>
          <a:p>
            <a:fld id="{029CABB3-CFF7-4DA8-AEE0-30D4DF0AB649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03177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B5E1FF2-4AAD-404B-94F6-1D03D07EB6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Virtual selling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551F20-B215-4F70-A7B8-F1116D4B8AF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Selling in todays environment </a:t>
            </a:r>
          </a:p>
        </p:txBody>
      </p:sp>
    </p:spTree>
    <p:extLst>
      <p:ext uri="{BB962C8B-B14F-4D97-AF65-F5344CB8AC3E}">
        <p14:creationId xmlns:p14="http://schemas.microsoft.com/office/powerpoint/2010/main" val="37428560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37A6CD5-CD4D-4C28-AFA2-4E43F38D08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61607" y="1243057"/>
            <a:ext cx="5714921" cy="2945221"/>
          </a:xfrm>
        </p:spPr>
        <p:txBody>
          <a:bodyPr>
            <a:normAutofit/>
          </a:bodyPr>
          <a:lstStyle/>
          <a:p>
            <a:pPr marL="169862" indent="0">
              <a:lnSpc>
                <a:spcPct val="135000"/>
              </a:lnSpc>
              <a:buNone/>
            </a:pPr>
            <a:r>
              <a:rPr lang="en-US" sz="2000" dirty="0">
                <a:latin typeface="Gotham Bold" pitchFamily="50" charset="0"/>
              </a:rPr>
              <a:t>What it is </a:t>
            </a:r>
            <a:r>
              <a:rPr lang="en-US" sz="2000" u="sng" dirty="0">
                <a:latin typeface="Gotham Bold" pitchFamily="50" charset="0"/>
              </a:rPr>
              <a:t>not</a:t>
            </a:r>
            <a:r>
              <a:rPr lang="en-US" sz="2000" dirty="0">
                <a:latin typeface="Gotham Bold" pitchFamily="50" charset="0"/>
              </a:rPr>
              <a:t>:</a:t>
            </a:r>
          </a:p>
          <a:p>
            <a:pPr>
              <a:lnSpc>
                <a:spcPct val="135000"/>
              </a:lnSpc>
            </a:pPr>
            <a:r>
              <a:rPr lang="en-US" sz="2000" dirty="0">
                <a:latin typeface="Gotham Bold" pitchFamily="50" charset="0"/>
              </a:rPr>
              <a:t> </a:t>
            </a:r>
            <a:r>
              <a:rPr lang="en-US" sz="2000" dirty="0">
                <a:latin typeface="Gotham Medium" pitchFamily="50" charset="0"/>
              </a:rPr>
              <a:t>Face-to-face vs. Virtual Selling</a:t>
            </a:r>
          </a:p>
          <a:p>
            <a:pPr>
              <a:lnSpc>
                <a:spcPct val="135000"/>
              </a:lnSpc>
            </a:pPr>
            <a:r>
              <a:rPr lang="en-US" sz="2000" dirty="0">
                <a:latin typeface="Gotham Medium" pitchFamily="50" charset="0"/>
              </a:rPr>
              <a:t> Revolutionizing the way we sell</a:t>
            </a:r>
          </a:p>
          <a:p>
            <a:pPr marL="169862" marR="0" lvl="0" indent="0" algn="l" defTabSz="685783" rtl="0" eaLnBrk="1" fontAlgn="auto" latinLnBrk="0" hangingPunct="1">
              <a:lnSpc>
                <a:spcPct val="114000"/>
              </a:lnSpc>
              <a:spcBef>
                <a:spcPts val="750"/>
              </a:spcBef>
              <a:spcAft>
                <a:spcPts val="0"/>
              </a:spcAft>
              <a:buClr>
                <a:srgbClr val="363E48"/>
              </a:buClr>
              <a:buSzTx/>
              <a:buNone/>
              <a:tabLst/>
              <a:defRPr/>
            </a:pPr>
            <a:endParaRPr lang="en-US" sz="2400" dirty="0">
              <a:latin typeface="Gotham Bold" pitchFamily="50" charset="0"/>
              <a:cs typeface="Times New Roman" panose="02020603050405020304" pitchFamily="18" charset="0"/>
            </a:endParaRPr>
          </a:p>
          <a:p>
            <a:pPr marL="169862" indent="0">
              <a:lnSpc>
                <a:spcPct val="114000"/>
              </a:lnSpc>
              <a:buNone/>
            </a:pPr>
            <a:endParaRPr lang="en-US" sz="2400" dirty="0">
              <a:latin typeface="Gotham Bold" pitchFamily="50" charset="0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360C618-2D77-46CF-87EA-60145527A5B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Virtual Selling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AF75AB7-9269-42B8-BF71-D4AA5A3A71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Myths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D86CF1-9D94-40AF-B9B9-37334D2E4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708A1-6575-8D4A-A5EC-586CFF3AA03F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5828122-9919-4022-A225-A32EE909C3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1299" y="1411658"/>
            <a:ext cx="1814947" cy="2696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2230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37A6CD5-CD4D-4C28-AFA2-4E43F38D08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61608" y="1243057"/>
            <a:ext cx="5911030" cy="3494256"/>
          </a:xfrm>
        </p:spPr>
        <p:txBody>
          <a:bodyPr>
            <a:normAutofit/>
          </a:bodyPr>
          <a:lstStyle/>
          <a:p>
            <a:pPr marL="169862" indent="0">
              <a:lnSpc>
                <a:spcPct val="135000"/>
              </a:lnSpc>
              <a:buNone/>
            </a:pPr>
            <a:r>
              <a:rPr kumimoji="0" lang="en-US" sz="2000" b="0" u="none" strike="noStrike" kern="1200" cap="none" spc="0" normalizeH="0" baseline="0" noProof="0" dirty="0">
                <a:ln>
                  <a:noFill/>
                </a:ln>
                <a:solidFill>
                  <a:srgbClr val="363E48"/>
                </a:solidFill>
                <a:effectLst/>
                <a:uLnTx/>
                <a:uFillTx/>
                <a:latin typeface="Gotham Bold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What it is: </a:t>
            </a:r>
          </a:p>
          <a:p>
            <a:pPr marL="169862" indent="0">
              <a:lnSpc>
                <a:spcPct val="135000"/>
              </a:lnSpc>
              <a:buNone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63E48"/>
                </a:solidFill>
                <a:effectLst/>
                <a:uLnTx/>
                <a:uFillTx/>
                <a:latin typeface="Gotham Medium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Leveraging virtual communications channels in place of physical, face-to-face interactions</a:t>
            </a:r>
          </a:p>
          <a:p>
            <a:pPr>
              <a:lnSpc>
                <a:spcPct val="114000"/>
              </a:lnSpc>
              <a:buFont typeface="Courier New" panose="02070309020205020404" pitchFamily="49" charset="0"/>
              <a:buChar char="o"/>
            </a:pPr>
            <a:endParaRPr lang="en-US" sz="2400" dirty="0">
              <a:latin typeface="Gotham Bold" pitchFamily="50" charset="0"/>
              <a:cs typeface="Times New Roman" panose="02020603050405020304" pitchFamily="18" charset="0"/>
            </a:endParaRPr>
          </a:p>
          <a:p>
            <a:pPr marL="169862" indent="0">
              <a:lnSpc>
                <a:spcPct val="114000"/>
              </a:lnSpc>
              <a:buNone/>
            </a:pPr>
            <a:endParaRPr lang="en-US" sz="2400" dirty="0">
              <a:latin typeface="Gotham Bold" pitchFamily="50" charset="0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360C618-2D77-46CF-87EA-60145527A5B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Virtual Selling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AF75AB7-9269-42B8-BF71-D4AA5A3A71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defined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D86CF1-9D94-40AF-B9B9-37334D2E4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708A1-6575-8D4A-A5EC-586CFF3AA03F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53A9D7EE-4B16-467D-BA6D-F1F46F900F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9C5C1-7217-3C46-88B9-F0BAD4208C8E}" type="datetime1">
              <a:rPr lang="en-US" smtClean="0"/>
              <a:pPr/>
              <a:t>5/10/2022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5828122-9919-4022-A225-A32EE909C3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1299" y="1411658"/>
            <a:ext cx="1814947" cy="269660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9340801-026F-4838-96FE-B3068E0685C0}"/>
              </a:ext>
            </a:extLst>
          </p:cNvPr>
          <p:cNvSpPr/>
          <p:nvPr/>
        </p:nvSpPr>
        <p:spPr>
          <a:xfrm>
            <a:off x="3180870" y="3576512"/>
            <a:ext cx="5389919" cy="537529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Gotham Bold" pitchFamily="50" charset="0"/>
              </a:rPr>
              <a:t>WE ALREADY USE THESE CHANNELS!</a:t>
            </a:r>
          </a:p>
        </p:txBody>
      </p:sp>
    </p:spTree>
    <p:extLst>
      <p:ext uri="{BB962C8B-B14F-4D97-AF65-F5344CB8AC3E}">
        <p14:creationId xmlns:p14="http://schemas.microsoft.com/office/powerpoint/2010/main" val="2715499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D86CF1-9D94-40AF-B9B9-37334D2E4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708A1-6575-8D4A-A5EC-586CFF3AA03F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696C2D6-CC12-43D4-9642-FDDD3698D0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virtual communication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8644F4CA-53B1-486F-B55D-43F2C31619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channels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8FAD9F9-218E-4A67-BCF5-E7FDE94EFC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1174" y="2609952"/>
            <a:ext cx="551135" cy="1056487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25CACA85-5737-4179-AF62-D53A25EBFF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4737" y="1398295"/>
            <a:ext cx="567949" cy="1069936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8F29FF6-4628-4D7E-8902-C169432770D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18" t="11306" r="19789" b="25155"/>
          <a:stretch/>
        </p:blipFill>
        <p:spPr>
          <a:xfrm>
            <a:off x="6415962" y="2740602"/>
            <a:ext cx="2007011" cy="917398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BCDB8521-8F40-4BB9-822C-97C5BBE6CC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2857" y="2609952"/>
            <a:ext cx="551135" cy="1072800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4A58CEE6-A979-425E-86C7-33184F731B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188" y="2597989"/>
            <a:ext cx="551135" cy="1056485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117CEF6-E26F-4D1E-BC69-173348B1D1A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047" b="5143"/>
          <a:stretch/>
        </p:blipFill>
        <p:spPr>
          <a:xfrm>
            <a:off x="682756" y="1386169"/>
            <a:ext cx="1262161" cy="1094188"/>
          </a:xfrm>
          <a:prstGeom prst="rect">
            <a:avLst/>
          </a:prstGeom>
          <a:ln w="3175">
            <a:solidFill>
              <a:srgbClr val="000000"/>
            </a:solidFill>
          </a:ln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93D3A448-5FAC-41B2-9233-5F5976B4E617}"/>
              </a:ext>
            </a:extLst>
          </p:cNvPr>
          <p:cNvGrpSpPr/>
          <p:nvPr/>
        </p:nvGrpSpPr>
        <p:grpSpPr>
          <a:xfrm>
            <a:off x="685503" y="2609952"/>
            <a:ext cx="2003535" cy="1048048"/>
            <a:chOff x="679542" y="1311391"/>
            <a:chExt cx="1959428" cy="136614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BC6114B-F964-4666-ACEE-643319E1653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79542" y="1311391"/>
              <a:ext cx="1959428" cy="1366141"/>
            </a:xfrm>
            <a:prstGeom prst="rect">
              <a:avLst/>
            </a:prstGeom>
            <a:ln w="3175">
              <a:solidFill>
                <a:srgbClr val="000000"/>
              </a:solidFill>
            </a:ln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85D44B29-CEB7-430E-9F4F-DB3128BB08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12738" t="2562" r="12526" b="2562"/>
            <a:stretch/>
          </p:blipFill>
          <p:spPr>
            <a:xfrm>
              <a:off x="1526773" y="1795261"/>
              <a:ext cx="1038031" cy="741237"/>
            </a:xfrm>
            <a:prstGeom prst="rect">
              <a:avLst/>
            </a:prstGeom>
            <a:ln w="3175">
              <a:solidFill>
                <a:schemeClr val="tx1"/>
              </a:solidFill>
            </a:ln>
          </p:spPr>
        </p:pic>
      </p:grp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D114ECB-0B0F-42D1-98A8-E966F8D54D43}"/>
              </a:ext>
            </a:extLst>
          </p:cNvPr>
          <p:cNvCxnSpPr>
            <a:cxnSpLocks/>
          </p:cNvCxnSpPr>
          <p:nvPr/>
        </p:nvCxnSpPr>
        <p:spPr>
          <a:xfrm>
            <a:off x="3135085" y="1606316"/>
            <a:ext cx="0" cy="2218198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FAB3C1D-F539-4186-BDE9-2B75A53BCDAE}"/>
              </a:ext>
            </a:extLst>
          </p:cNvPr>
          <p:cNvCxnSpPr>
            <a:cxnSpLocks/>
          </p:cNvCxnSpPr>
          <p:nvPr/>
        </p:nvCxnSpPr>
        <p:spPr>
          <a:xfrm>
            <a:off x="6001657" y="1598846"/>
            <a:ext cx="0" cy="2283512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C73772A0-E8C4-4946-864B-3001DEDD9B3B}"/>
              </a:ext>
            </a:extLst>
          </p:cNvPr>
          <p:cNvSpPr/>
          <p:nvPr/>
        </p:nvSpPr>
        <p:spPr>
          <a:xfrm>
            <a:off x="685504" y="3964857"/>
            <a:ext cx="2053764" cy="370115"/>
          </a:xfrm>
          <a:prstGeom prst="rect">
            <a:avLst/>
          </a:prstGeom>
          <a:noFill/>
          <a:ln>
            <a:solidFill>
              <a:srgbClr val="0074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0074C8"/>
                </a:solidFill>
                <a:latin typeface="Gotham Bold" pitchFamily="50" charset="0"/>
              </a:rPr>
              <a:t>Phone, email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591979D-44B8-4BE0-BA3F-004E03B195D2}"/>
              </a:ext>
            </a:extLst>
          </p:cNvPr>
          <p:cNvSpPr/>
          <p:nvPr/>
        </p:nvSpPr>
        <p:spPr>
          <a:xfrm>
            <a:off x="3550733" y="3955951"/>
            <a:ext cx="2053764" cy="370115"/>
          </a:xfrm>
          <a:prstGeom prst="rect">
            <a:avLst/>
          </a:prstGeom>
          <a:noFill/>
          <a:ln>
            <a:solidFill>
              <a:srgbClr val="0074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0074C8"/>
                </a:solidFill>
                <a:latin typeface="Gotham Bold" pitchFamily="50" charset="0"/>
              </a:rPr>
              <a:t>Social Media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B2B6CD2-87C4-437B-B94A-7B4EE67F32CD}"/>
              </a:ext>
            </a:extLst>
          </p:cNvPr>
          <p:cNvSpPr/>
          <p:nvPr/>
        </p:nvSpPr>
        <p:spPr>
          <a:xfrm>
            <a:off x="6398818" y="3955951"/>
            <a:ext cx="2053764" cy="370115"/>
          </a:xfrm>
          <a:prstGeom prst="rect">
            <a:avLst/>
          </a:prstGeom>
          <a:noFill/>
          <a:ln>
            <a:solidFill>
              <a:srgbClr val="0074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0074C8"/>
                </a:solidFill>
                <a:latin typeface="Gotham Bold" pitchFamily="50" charset="0"/>
              </a:rPr>
              <a:t>Video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42B37128-6708-4E3E-A461-F792635B54F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98818" y="1398295"/>
            <a:ext cx="2053764" cy="121984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3CF9EBE-E041-45B1-AE85-1E9190606115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3014" t="29033" r="28890" b="7912"/>
          <a:stretch/>
        </p:blipFill>
        <p:spPr>
          <a:xfrm>
            <a:off x="3573183" y="1400747"/>
            <a:ext cx="1981952" cy="103985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6881031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37A6CD5-CD4D-4C28-AFA2-4E43F38D08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61608" y="1243057"/>
            <a:ext cx="5911030" cy="3494256"/>
          </a:xfrm>
        </p:spPr>
        <p:txBody>
          <a:bodyPr>
            <a:normAutofit fontScale="77500" lnSpcReduction="20000"/>
          </a:bodyPr>
          <a:lstStyle/>
          <a:p>
            <a:pPr marL="169862" indent="0">
              <a:lnSpc>
                <a:spcPct val="135000"/>
              </a:lnSpc>
              <a:buNone/>
            </a:pPr>
            <a:r>
              <a:rPr kumimoji="0" lang="en-US" sz="2000" b="0" u="none" strike="noStrike" kern="1200" cap="none" spc="0" normalizeH="0" baseline="0" noProof="0" dirty="0">
                <a:ln>
                  <a:noFill/>
                </a:ln>
                <a:solidFill>
                  <a:srgbClr val="363E48"/>
                </a:solidFill>
                <a:effectLst/>
                <a:uLnTx/>
                <a:uFillTx/>
                <a:latin typeface="Gotham Bold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Are we properly prepared</a:t>
            </a:r>
          </a:p>
          <a:p>
            <a:pPr>
              <a:lnSpc>
                <a:spcPct val="135000"/>
              </a:lnSpc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63E48"/>
                </a:solidFill>
                <a:effectLst/>
                <a:uLnTx/>
                <a:uFillTx/>
                <a:latin typeface="Gotham Medium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Lighting</a:t>
            </a:r>
          </a:p>
          <a:p>
            <a:pPr>
              <a:lnSpc>
                <a:spcPct val="135000"/>
              </a:lnSpc>
            </a:pPr>
            <a:r>
              <a:rPr lang="en-US" sz="2000" dirty="0">
                <a:solidFill>
                  <a:srgbClr val="363E48"/>
                </a:solidFill>
                <a:latin typeface="Gotham Medium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Camera</a:t>
            </a:r>
          </a:p>
          <a:p>
            <a:pPr>
              <a:lnSpc>
                <a:spcPct val="135000"/>
              </a:lnSpc>
            </a:pPr>
            <a:r>
              <a:rPr lang="en-US" sz="2000" dirty="0">
                <a:solidFill>
                  <a:srgbClr val="363E48"/>
                </a:solidFill>
                <a:latin typeface="Gotham Medium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Microphone</a:t>
            </a:r>
          </a:p>
          <a:p>
            <a:pPr>
              <a:lnSpc>
                <a:spcPct val="135000"/>
              </a:lnSpc>
            </a:pPr>
            <a:r>
              <a:rPr lang="en-US" sz="2000" dirty="0">
                <a:solidFill>
                  <a:srgbClr val="363E48"/>
                </a:solidFill>
                <a:latin typeface="Gotham Medium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Backdrop</a:t>
            </a:r>
          </a:p>
          <a:p>
            <a:pPr>
              <a:lnSpc>
                <a:spcPct val="135000"/>
              </a:lnSpc>
            </a:pPr>
            <a:r>
              <a:rPr lang="en-US" sz="2000" dirty="0">
                <a:solidFill>
                  <a:srgbClr val="363E48"/>
                </a:solidFill>
                <a:latin typeface="Gotham Medium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Familiar with software</a:t>
            </a:r>
          </a:p>
          <a:p>
            <a:pPr>
              <a:lnSpc>
                <a:spcPct val="135000"/>
              </a:lnSpc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63E48"/>
                </a:solidFill>
                <a:effectLst/>
                <a:uLnTx/>
                <a:uFillTx/>
                <a:latin typeface="Gotham Medium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Background noise</a:t>
            </a:r>
          </a:p>
          <a:p>
            <a:pPr>
              <a:lnSpc>
                <a:spcPct val="135000"/>
              </a:lnSpc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63E48"/>
                </a:solidFill>
                <a:effectLst/>
                <a:uLnTx/>
                <a:uFillTx/>
                <a:latin typeface="Gotham Medium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Dressed appropriately </a:t>
            </a:r>
          </a:p>
          <a:p>
            <a:pPr>
              <a:lnSpc>
                <a:spcPct val="135000"/>
              </a:lnSpc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63E48"/>
                </a:solidFill>
                <a:effectLst/>
                <a:uLnTx/>
                <a:uFillTx/>
                <a:latin typeface="Gotham Medium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Remember- you are on stage</a:t>
            </a:r>
          </a:p>
          <a:p>
            <a:pPr>
              <a:lnSpc>
                <a:spcPct val="114000"/>
              </a:lnSpc>
              <a:buFont typeface="Courier New" panose="02070309020205020404" pitchFamily="49" charset="0"/>
              <a:buChar char="o"/>
            </a:pPr>
            <a:endParaRPr lang="en-US" sz="2400" dirty="0">
              <a:latin typeface="Gotham Bold" pitchFamily="50" charset="0"/>
              <a:cs typeface="Times New Roman" panose="02020603050405020304" pitchFamily="18" charset="0"/>
            </a:endParaRPr>
          </a:p>
          <a:p>
            <a:pPr marL="169862" indent="0">
              <a:lnSpc>
                <a:spcPct val="114000"/>
              </a:lnSpc>
              <a:buNone/>
            </a:pPr>
            <a:endParaRPr lang="en-US" sz="2400" dirty="0">
              <a:latin typeface="Gotham Bold" pitchFamily="50" charset="0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360C618-2D77-46CF-87EA-60145527A5B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Virtual Selling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AF75AB7-9269-42B8-BF71-D4AA5A3A71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defined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D86CF1-9D94-40AF-B9B9-37334D2E4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708A1-6575-8D4A-A5EC-586CFF3AA03F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5828122-9919-4022-A225-A32EE909C3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1299" y="1411658"/>
            <a:ext cx="1814947" cy="2696607"/>
          </a:xfrm>
          <a:prstGeom prst="rect">
            <a:avLst/>
          </a:prstGeom>
        </p:spPr>
      </p:pic>
      <p:pic>
        <p:nvPicPr>
          <p:cNvPr id="10" name="Content Placeholder 12" descr="A group of people sitting at a desk in front of a television&#10;&#10;Description automatically generated">
            <a:extLst>
              <a:ext uri="{FF2B5EF4-FFF2-40B4-BE49-F238E27FC236}">
                <a16:creationId xmlns:a16="http://schemas.microsoft.com/office/drawing/2014/main" id="{784C60AB-9373-4EDE-81CD-E40F0AC7C7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6158" y="1338262"/>
            <a:ext cx="2624881" cy="1968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1294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A2E43B-C4F4-414D-9364-DDF4D5172CE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>
              <a:lnSpc>
                <a:spcPct val="135000"/>
              </a:lnSpc>
            </a:pPr>
            <a:r>
              <a:rPr lang="en-US" sz="3600" dirty="0"/>
              <a:t>Improving your effectiveness</a:t>
            </a:r>
          </a:p>
        </p:txBody>
      </p:sp>
    </p:spTree>
    <p:extLst>
      <p:ext uri="{BB962C8B-B14F-4D97-AF65-F5344CB8AC3E}">
        <p14:creationId xmlns:p14="http://schemas.microsoft.com/office/powerpoint/2010/main" val="21684962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7FDDC5-802C-41F5-9264-7AB55822C53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Three key areas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6CAF52E7-69E6-4CA5-85B0-6FDD4A580E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>
                <a:latin typeface="Gotham Bold" pitchFamily="50" charset="0"/>
                <a:cs typeface="Times New Roman" panose="02020603050405020304" pitchFamily="18" charset="0"/>
              </a:rPr>
              <a:t>Improve your virtual effectiveness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29698CA-F1F6-4E50-A3C0-6989291FCE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34975" y="1411658"/>
            <a:ext cx="4846551" cy="3359815"/>
          </a:xfrm>
        </p:spPr>
        <p:txBody>
          <a:bodyPr>
            <a:noAutofit/>
          </a:bodyPr>
          <a:lstStyle/>
          <a:p>
            <a:pPr marL="460362" lvl="1" indent="-285750">
              <a:lnSpc>
                <a:spcPct val="150000"/>
              </a:lnSpc>
              <a:spcBef>
                <a:spcPts val="0"/>
              </a:spcBef>
            </a:pPr>
            <a:r>
              <a:rPr lang="en-US" sz="1600" dirty="0">
                <a:effectLst/>
                <a:latin typeface="Gotham Bold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Engaging Prospects in the pipeline</a:t>
            </a:r>
            <a:endParaRPr lang="en-US" sz="1600" dirty="0">
              <a:latin typeface="Gotham Bold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3253" lvl="2" indent="-285750">
              <a:lnSpc>
                <a:spcPct val="150000"/>
              </a:lnSpc>
              <a:spcBef>
                <a:spcPts val="0"/>
              </a:spcBef>
            </a:pPr>
            <a:r>
              <a:rPr lang="en-US" sz="1400" dirty="0">
                <a:latin typeface="Gotham Medium" pitchFamily="50" charset="0"/>
                <a:ea typeface="Calibri" panose="020F0502020204030204" pitchFamily="34" charset="0"/>
                <a:cs typeface="Calibri" panose="020F0502020204030204" pitchFamily="34" charset="0"/>
              </a:rPr>
              <a:t>Identifying, targeting, and qualifying</a:t>
            </a:r>
            <a:endParaRPr lang="en-US" sz="1400" i="1" dirty="0">
              <a:effectLst/>
              <a:latin typeface="Gotham Medium" pitchFamily="50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60362" lvl="1" indent="-285750">
              <a:lnSpc>
                <a:spcPct val="150000"/>
              </a:lnSpc>
              <a:spcBef>
                <a:spcPts val="0"/>
              </a:spcBef>
            </a:pPr>
            <a:r>
              <a:rPr lang="en-US" sz="1600" dirty="0">
                <a:effectLst/>
                <a:latin typeface="Gotham Bold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Advancing Opportunities </a:t>
            </a:r>
          </a:p>
          <a:p>
            <a:pPr marL="803253" lvl="2" indent="-285750">
              <a:lnSpc>
                <a:spcPct val="150000"/>
              </a:lnSpc>
              <a:spcBef>
                <a:spcPts val="0"/>
              </a:spcBef>
            </a:pPr>
            <a:r>
              <a:rPr lang="en-US" sz="1400" dirty="0">
                <a:latin typeface="Gotham Medium" pitchFamily="50" charset="0"/>
                <a:ea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1400" dirty="0">
                <a:effectLst/>
                <a:latin typeface="Gotham Medium" pitchFamily="50" charset="0"/>
                <a:ea typeface="Calibri" panose="020F0502020204030204" pitchFamily="34" charset="0"/>
                <a:cs typeface="Calibri" panose="020F0502020204030204" pitchFamily="34" charset="0"/>
              </a:rPr>
              <a:t>nitial </a:t>
            </a:r>
            <a:r>
              <a:rPr lang="en-US" sz="1400" dirty="0">
                <a:latin typeface="Gotham Medium" pitchFamily="50" charset="0"/>
                <a:ea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US" sz="1400" dirty="0">
                <a:effectLst/>
                <a:latin typeface="Gotham Medium" pitchFamily="50" charset="0"/>
                <a:ea typeface="Calibri" panose="020F0502020204030204" pitchFamily="34" charset="0"/>
                <a:cs typeface="Calibri" panose="020F0502020204030204" pitchFamily="34" charset="0"/>
              </a:rPr>
              <a:t>eetings, Development, Demos, Presenting Proposals, and Closing</a:t>
            </a:r>
          </a:p>
          <a:p>
            <a:pPr marL="460362" lvl="1" indent="-285750">
              <a:lnSpc>
                <a:spcPct val="150000"/>
              </a:lnSpc>
              <a:spcBef>
                <a:spcPts val="0"/>
              </a:spcBef>
            </a:pPr>
            <a:r>
              <a:rPr lang="en-US" sz="1600" dirty="0">
                <a:effectLst/>
                <a:latin typeface="Gotham Bold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Servicing, </a:t>
            </a:r>
            <a:r>
              <a:rPr lang="en-US" sz="1600" dirty="0">
                <a:latin typeface="Gotham Bold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Ex</a:t>
            </a:r>
            <a:r>
              <a:rPr lang="en-US" sz="1600" dirty="0">
                <a:effectLst/>
                <a:latin typeface="Gotham Bold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panding, and </a:t>
            </a:r>
            <a:r>
              <a:rPr lang="en-US" sz="1600" dirty="0">
                <a:latin typeface="Gotham Bold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G</a:t>
            </a:r>
            <a:r>
              <a:rPr lang="en-US" sz="1600" dirty="0">
                <a:effectLst/>
                <a:latin typeface="Gotham Bold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rowing </a:t>
            </a:r>
            <a:r>
              <a:rPr lang="en-US" sz="1600" dirty="0">
                <a:latin typeface="Gotham Bold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en-US" sz="1600" dirty="0">
                <a:effectLst/>
                <a:latin typeface="Gotham Bold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xisting </a:t>
            </a:r>
            <a:r>
              <a:rPr lang="en-US" sz="1600" dirty="0">
                <a:latin typeface="Gotham Bold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n-US" sz="1600" dirty="0">
                <a:effectLst/>
                <a:latin typeface="Gotham Bold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ccounts </a:t>
            </a:r>
            <a:endParaRPr lang="en-US" sz="1600" dirty="0">
              <a:latin typeface="Gotham Bold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3253" lvl="2" indent="-285750">
              <a:lnSpc>
                <a:spcPct val="150000"/>
              </a:lnSpc>
              <a:spcBef>
                <a:spcPts val="0"/>
              </a:spcBef>
            </a:pPr>
            <a:r>
              <a:rPr lang="en-US" sz="1400" dirty="0">
                <a:effectLst/>
                <a:latin typeface="Gotham Medium" pitchFamily="50" charset="0"/>
                <a:ea typeface="Calibri" panose="020F0502020204030204" pitchFamily="34" charset="0"/>
                <a:cs typeface="Calibri" panose="020F0502020204030204" pitchFamily="34" charset="0"/>
              </a:rPr>
              <a:t>On-boarding, Building, and Protecting</a:t>
            </a:r>
            <a:r>
              <a:rPr lang="en-US" sz="1400" dirty="0">
                <a:latin typeface="Gotham Medium" pitchFamily="50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>
                <a:effectLst/>
                <a:latin typeface="Gotham Medium" pitchFamily="50" charset="0"/>
                <a:ea typeface="Calibri" panose="020F0502020204030204" pitchFamily="34" charset="0"/>
                <a:cs typeface="Calibri" panose="020F0502020204030204" pitchFamily="34" charset="0"/>
              </a:rPr>
              <a:t>Relationships </a:t>
            </a:r>
            <a:endParaRPr lang="en-US" sz="1450" dirty="0">
              <a:effectLst/>
              <a:latin typeface="Gotham Medium" pitchFamily="50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1A61F55-706B-4C80-8985-0E1E3B051A27}"/>
              </a:ext>
            </a:extLst>
          </p:cNvPr>
          <p:cNvCxnSpPr>
            <a:cxnSpLocks/>
          </p:cNvCxnSpPr>
          <p:nvPr/>
        </p:nvCxnSpPr>
        <p:spPr>
          <a:xfrm>
            <a:off x="3897085" y="1606316"/>
            <a:ext cx="0" cy="267177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D3558316-073E-407C-99A0-ACE444FEC2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972" y="1434149"/>
            <a:ext cx="3221238" cy="2457354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C3356410-79B2-4803-8DB9-64ACDA7143F3}"/>
              </a:ext>
            </a:extLst>
          </p:cNvPr>
          <p:cNvSpPr/>
          <p:nvPr/>
        </p:nvSpPr>
        <p:spPr>
          <a:xfrm>
            <a:off x="639852" y="4065551"/>
            <a:ext cx="2689478" cy="370115"/>
          </a:xfrm>
          <a:prstGeom prst="rect">
            <a:avLst/>
          </a:prstGeom>
          <a:noFill/>
          <a:ln>
            <a:solidFill>
              <a:srgbClr val="0074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2"/>
                </a:solidFill>
                <a:latin typeface="Gotham Bold" pitchFamily="50" charset="0"/>
              </a:rPr>
              <a:t>Sales Process</a:t>
            </a:r>
          </a:p>
        </p:txBody>
      </p:sp>
    </p:spTree>
    <p:extLst>
      <p:ext uri="{BB962C8B-B14F-4D97-AF65-F5344CB8AC3E}">
        <p14:creationId xmlns:p14="http://schemas.microsoft.com/office/powerpoint/2010/main" val="18384829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33AECEF-0ED5-47F9-B084-4ECC6B0D5A0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Things to consider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2699D3A-69E3-4E2D-BE75-1F2847D840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Improve your Virtual effectiveness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1CE255-6BE1-4DC5-BC7A-58C794C7A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708A1-6575-8D4A-A5EC-586CFF3AA03F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6E3A40A-9E6D-48CC-A3C6-F778E2C5BC9B}"/>
              </a:ext>
            </a:extLst>
          </p:cNvPr>
          <p:cNvSpPr txBox="1"/>
          <p:nvPr/>
        </p:nvSpPr>
        <p:spPr>
          <a:xfrm>
            <a:off x="4176863" y="1504874"/>
            <a:ext cx="4599666" cy="29711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35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Gotham Medium" pitchFamily="50" charset="0"/>
              </a:rPr>
              <a:t>Where can you be more effective?</a:t>
            </a:r>
          </a:p>
          <a:p>
            <a:pPr marL="285750" indent="-285750">
              <a:lnSpc>
                <a:spcPct val="135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Gotham Medium" pitchFamily="50" charset="0"/>
              </a:rPr>
              <a:t>Which types of communication channels are most effective at each stage of the selling process?</a:t>
            </a:r>
          </a:p>
          <a:p>
            <a:pPr marL="285750" indent="-285750">
              <a:lnSpc>
                <a:spcPct val="135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Gotham Medium" pitchFamily="50" charset="0"/>
              </a:rPr>
              <a:t>When should meetings be face-to-face?</a:t>
            </a:r>
          </a:p>
          <a:p>
            <a:pPr marL="285750" indent="-285750">
              <a:lnSpc>
                <a:spcPct val="135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Gotham Medium" pitchFamily="50" charset="0"/>
              </a:rPr>
              <a:t>When should you use video vs. phone?</a:t>
            </a:r>
          </a:p>
          <a:p>
            <a:pPr marL="285750" indent="-285750">
              <a:lnSpc>
                <a:spcPct val="135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Gotham Medium" pitchFamily="50" charset="0"/>
              </a:rPr>
              <a:t>How should you deploy social media and video messaging?</a:t>
            </a:r>
          </a:p>
          <a:p>
            <a:pPr marL="285750" indent="-285750">
              <a:lnSpc>
                <a:spcPct val="135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Gotham Medium" pitchFamily="50" charset="0"/>
              </a:rPr>
              <a:t>What is the appropriate use of email in the sales process?</a:t>
            </a:r>
            <a:endParaRPr lang="en-US" sz="2400" dirty="0">
              <a:latin typeface="Gotham Medium" pitchFamily="50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2713244-5EFD-407F-8B83-7FC1D2A6CDA5}"/>
              </a:ext>
            </a:extLst>
          </p:cNvPr>
          <p:cNvCxnSpPr>
            <a:cxnSpLocks/>
          </p:cNvCxnSpPr>
          <p:nvPr/>
        </p:nvCxnSpPr>
        <p:spPr>
          <a:xfrm>
            <a:off x="3897085" y="1606316"/>
            <a:ext cx="0" cy="267177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E1A879EB-6D81-4D6D-A004-0E5C3AE274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972" y="1434149"/>
            <a:ext cx="3221238" cy="2457354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52715C29-A53A-4411-AE02-D5A61C9CADB1}"/>
              </a:ext>
            </a:extLst>
          </p:cNvPr>
          <p:cNvSpPr/>
          <p:nvPr/>
        </p:nvSpPr>
        <p:spPr>
          <a:xfrm>
            <a:off x="639852" y="4065551"/>
            <a:ext cx="2689478" cy="370115"/>
          </a:xfrm>
          <a:prstGeom prst="rect">
            <a:avLst/>
          </a:prstGeom>
          <a:noFill/>
          <a:ln>
            <a:solidFill>
              <a:srgbClr val="0074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2"/>
                </a:solidFill>
                <a:latin typeface="Gotham Bold" pitchFamily="50" charset="0"/>
              </a:rPr>
              <a:t>Sales Process</a:t>
            </a:r>
          </a:p>
        </p:txBody>
      </p:sp>
    </p:spTree>
    <p:extLst>
      <p:ext uri="{BB962C8B-B14F-4D97-AF65-F5344CB8AC3E}">
        <p14:creationId xmlns:p14="http://schemas.microsoft.com/office/powerpoint/2010/main" val="13071039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9834A3-900A-457E-ACC8-5542F73CA25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Helvetica LT Std Cond Blk" panose="020B0806030502050204" pitchFamily="34" charset="0"/>
              </a:rPr>
              <a:t>Why are you in sales?</a:t>
            </a:r>
          </a:p>
          <a:p>
            <a:r>
              <a:rPr lang="en-US" sz="3600" dirty="0">
                <a:latin typeface="Helvetica LT Std Cond Blk" panose="020B0806030502050204" pitchFamily="34" charset="0"/>
              </a:rPr>
              <a:t>	What does it mean to be in sales?</a:t>
            </a:r>
          </a:p>
        </p:txBody>
      </p:sp>
    </p:spTree>
    <p:extLst>
      <p:ext uri="{BB962C8B-B14F-4D97-AF65-F5344CB8AC3E}">
        <p14:creationId xmlns:p14="http://schemas.microsoft.com/office/powerpoint/2010/main" val="25634454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B5E1FF2-4AAD-404B-94F6-1D03D07EB6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Sales cadence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551F20-B215-4F70-A7B8-F1116D4B8AF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Engaging Prospects	</a:t>
            </a:r>
          </a:p>
        </p:txBody>
      </p:sp>
    </p:spTree>
    <p:extLst>
      <p:ext uri="{BB962C8B-B14F-4D97-AF65-F5344CB8AC3E}">
        <p14:creationId xmlns:p14="http://schemas.microsoft.com/office/powerpoint/2010/main" val="6641309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oup 46">
            <a:extLst>
              <a:ext uri="{FF2B5EF4-FFF2-40B4-BE49-F238E27FC236}">
                <a16:creationId xmlns:a16="http://schemas.microsoft.com/office/drawing/2014/main" id="{4EF2CBC3-B6B6-4205-AF51-7D7173F5072E}"/>
              </a:ext>
            </a:extLst>
          </p:cNvPr>
          <p:cNvGrpSpPr/>
          <p:nvPr/>
        </p:nvGrpSpPr>
        <p:grpSpPr>
          <a:xfrm>
            <a:off x="709586" y="369495"/>
            <a:ext cx="8292441" cy="4557873"/>
            <a:chOff x="946114" y="492660"/>
            <a:chExt cx="11056588" cy="6077164"/>
          </a:xfrm>
        </p:grpSpPr>
        <p:grpSp>
          <p:nvGrpSpPr>
            <p:cNvPr id="68" name="Group 67"/>
            <p:cNvGrpSpPr>
              <a:grpSpLocks noChangeAspect="1"/>
            </p:cNvGrpSpPr>
            <p:nvPr/>
          </p:nvGrpSpPr>
          <p:grpSpPr>
            <a:xfrm>
              <a:off x="9875204" y="1499482"/>
              <a:ext cx="2127498" cy="2083538"/>
              <a:chOff x="9268877" y="1596791"/>
              <a:chExt cx="1005840" cy="1014737"/>
            </a:xfrm>
          </p:grpSpPr>
          <p:sp>
            <p:nvSpPr>
              <p:cNvPr id="67" name="Arc 66"/>
              <p:cNvSpPr>
                <a:spLocks noChangeAspect="1"/>
              </p:cNvSpPr>
              <p:nvPr/>
            </p:nvSpPr>
            <p:spPr>
              <a:xfrm rot="5400000">
                <a:off x="9268877" y="1605688"/>
                <a:ext cx="1005840" cy="1005840"/>
              </a:xfrm>
              <a:prstGeom prst="arc">
                <a:avLst>
                  <a:gd name="adj1" fmla="val 16200000"/>
                  <a:gd name="adj2" fmla="val 66898"/>
                </a:avLst>
              </a:prstGeom>
              <a:ln w="1524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 kern="0" dirty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  <p:sp>
            <p:nvSpPr>
              <p:cNvPr id="65" name="Arc 64"/>
              <p:cNvSpPr>
                <a:spLocks noChangeAspect="1"/>
              </p:cNvSpPr>
              <p:nvPr/>
            </p:nvSpPr>
            <p:spPr>
              <a:xfrm>
                <a:off x="9268877" y="1596791"/>
                <a:ext cx="1005840" cy="1005840"/>
              </a:xfrm>
              <a:prstGeom prst="arc">
                <a:avLst>
                  <a:gd name="adj1" fmla="val 16200000"/>
                  <a:gd name="adj2" fmla="val 66898"/>
                </a:avLst>
              </a:prstGeom>
              <a:ln w="1524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 kern="0" dirty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</p:grpSp>
        <p:cxnSp>
          <p:nvCxnSpPr>
            <p:cNvPr id="6" name="Straight Connector 5"/>
            <p:cNvCxnSpPr/>
            <p:nvPr/>
          </p:nvCxnSpPr>
          <p:spPr>
            <a:xfrm>
              <a:off x="1475162" y="1499482"/>
              <a:ext cx="9495345" cy="0"/>
            </a:xfrm>
            <a:prstGeom prst="line">
              <a:avLst/>
            </a:prstGeom>
            <a:ln w="152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Oval 15"/>
            <p:cNvSpPr>
              <a:spLocks noChangeAspect="1"/>
            </p:cNvSpPr>
            <p:nvPr/>
          </p:nvSpPr>
          <p:spPr>
            <a:xfrm>
              <a:off x="2696417" y="1395187"/>
              <a:ext cx="237595" cy="230645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 kern="0" dirty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31" name="Oval 30"/>
            <p:cNvSpPr>
              <a:spLocks noChangeAspect="1"/>
            </p:cNvSpPr>
            <p:nvPr/>
          </p:nvSpPr>
          <p:spPr>
            <a:xfrm>
              <a:off x="5903810" y="1395187"/>
              <a:ext cx="237595" cy="230645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 kern="0" dirty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32" name="Oval 31"/>
            <p:cNvSpPr>
              <a:spLocks noChangeAspect="1"/>
            </p:cNvSpPr>
            <p:nvPr/>
          </p:nvSpPr>
          <p:spPr>
            <a:xfrm>
              <a:off x="9111204" y="1395187"/>
              <a:ext cx="237595" cy="230645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 kern="0" dirty="0">
                <a:solidFill>
                  <a:sysClr val="windowText" lastClr="000000"/>
                </a:solidFill>
                <a:latin typeface="Calibri"/>
              </a:endParaRPr>
            </a:p>
          </p:txBody>
        </p:sp>
        <p:cxnSp>
          <p:nvCxnSpPr>
            <p:cNvPr id="8" name="Straight Connector 7"/>
            <p:cNvCxnSpPr/>
            <p:nvPr/>
          </p:nvCxnSpPr>
          <p:spPr>
            <a:xfrm flipV="1">
              <a:off x="1969713" y="3582948"/>
              <a:ext cx="8987143" cy="72"/>
            </a:xfrm>
            <a:prstGeom prst="line">
              <a:avLst/>
            </a:prstGeom>
            <a:ln w="152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V="1">
              <a:off x="1968639" y="5666414"/>
              <a:ext cx="8987143" cy="72"/>
            </a:xfrm>
            <a:prstGeom prst="line">
              <a:avLst/>
            </a:prstGeom>
            <a:ln w="152400">
              <a:solidFill>
                <a:schemeClr val="tx2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TextBox 91"/>
            <p:cNvSpPr txBox="1"/>
            <p:nvPr/>
          </p:nvSpPr>
          <p:spPr>
            <a:xfrm>
              <a:off x="2400662" y="1570481"/>
              <a:ext cx="842539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85800">
                <a:defRPr/>
              </a:pPr>
              <a:r>
                <a:rPr lang="en-US" sz="1350" b="1" kern="0" dirty="0">
                  <a:solidFill>
                    <a:srgbClr val="464646"/>
                  </a:solidFill>
                  <a:latin typeface="Calibri"/>
                </a:rPr>
                <a:t>Step 1</a:t>
              </a: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5626114" y="1572992"/>
              <a:ext cx="842539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85800">
                <a:defRPr/>
              </a:pPr>
              <a:r>
                <a:rPr lang="en-US" sz="1350" b="1" kern="0" dirty="0">
                  <a:solidFill>
                    <a:srgbClr val="464646"/>
                  </a:solidFill>
                  <a:latin typeface="Calibri"/>
                </a:rPr>
                <a:t>Step 2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1571765" y="1908280"/>
              <a:ext cx="2510991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US" sz="1050" b="1" kern="0" dirty="0">
                  <a:latin typeface="Calibri"/>
                </a:rPr>
                <a:t>Identify Account</a:t>
              </a: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4752997" y="1898243"/>
              <a:ext cx="2510991" cy="553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US" sz="1050" b="1" kern="0" dirty="0">
                  <a:latin typeface="Calibri"/>
                </a:rPr>
                <a:t>Connect On </a:t>
              </a:r>
              <a:r>
                <a:rPr lang="en-US" sz="1050" b="1" kern="0" dirty="0" err="1">
                  <a:latin typeface="Calibri"/>
                </a:rPr>
                <a:t>Linkedin</a:t>
              </a:r>
              <a:endParaRPr lang="en-US" sz="1050" b="1" kern="0" dirty="0">
                <a:latin typeface="Calibri"/>
              </a:endParaRPr>
            </a:p>
            <a:p>
              <a:pPr algn="ctr" defTabSz="685800">
                <a:defRPr/>
              </a:pPr>
              <a:r>
                <a:rPr lang="en-US" sz="1050" b="1" kern="0" dirty="0">
                  <a:latin typeface="Calibri"/>
                </a:rPr>
                <a:t>Send In-mail</a:t>
              </a: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8851567" y="1575503"/>
              <a:ext cx="842539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85800">
                <a:defRPr/>
              </a:pPr>
              <a:r>
                <a:rPr lang="en-US" sz="1350" b="1" kern="0" dirty="0">
                  <a:solidFill>
                    <a:srgbClr val="464646"/>
                  </a:solidFill>
                  <a:latin typeface="Calibri"/>
                </a:rPr>
                <a:t>Step 3</a:t>
              </a: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7942333" y="1900311"/>
              <a:ext cx="2510991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US" sz="1050" b="1" kern="0" dirty="0">
                  <a:latin typeface="Calibri"/>
                </a:rPr>
                <a:t>Send Email</a:t>
              </a:r>
            </a:p>
          </p:txBody>
        </p:sp>
        <p:grpSp>
          <p:nvGrpSpPr>
            <p:cNvPr id="155" name="Group 154"/>
            <p:cNvGrpSpPr>
              <a:grpSpLocks noChangeAspect="1"/>
            </p:cNvGrpSpPr>
            <p:nvPr/>
          </p:nvGrpSpPr>
          <p:grpSpPr>
            <a:xfrm rot="10800000">
              <a:off x="946114" y="3582948"/>
              <a:ext cx="2127498" cy="2083538"/>
              <a:chOff x="9268877" y="1596791"/>
              <a:chExt cx="1005840" cy="1014737"/>
            </a:xfrm>
          </p:grpSpPr>
          <p:sp>
            <p:nvSpPr>
              <p:cNvPr id="156" name="Arc 155"/>
              <p:cNvSpPr>
                <a:spLocks noChangeAspect="1"/>
              </p:cNvSpPr>
              <p:nvPr/>
            </p:nvSpPr>
            <p:spPr>
              <a:xfrm rot="5400000">
                <a:off x="9268877" y="1605688"/>
                <a:ext cx="1005840" cy="1005840"/>
              </a:xfrm>
              <a:prstGeom prst="arc">
                <a:avLst>
                  <a:gd name="adj1" fmla="val 16200000"/>
                  <a:gd name="adj2" fmla="val 66898"/>
                </a:avLst>
              </a:prstGeom>
              <a:ln w="1524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 kern="0" dirty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  <p:sp>
            <p:nvSpPr>
              <p:cNvPr id="157" name="Arc 156"/>
              <p:cNvSpPr>
                <a:spLocks noChangeAspect="1"/>
              </p:cNvSpPr>
              <p:nvPr/>
            </p:nvSpPr>
            <p:spPr>
              <a:xfrm>
                <a:off x="9268877" y="1596791"/>
                <a:ext cx="1005840" cy="1005840"/>
              </a:xfrm>
              <a:prstGeom prst="arc">
                <a:avLst>
                  <a:gd name="adj1" fmla="val 16200000"/>
                  <a:gd name="adj2" fmla="val 66898"/>
                </a:avLst>
              </a:prstGeom>
              <a:ln w="1524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 kern="0" dirty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</p:grpSp>
        <p:sp>
          <p:nvSpPr>
            <p:cNvPr id="158" name="Oval 157"/>
            <p:cNvSpPr>
              <a:spLocks noChangeAspect="1"/>
            </p:cNvSpPr>
            <p:nvPr/>
          </p:nvSpPr>
          <p:spPr>
            <a:xfrm>
              <a:off x="2696417" y="3452944"/>
              <a:ext cx="237595" cy="230645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 kern="0" dirty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159" name="Oval 158"/>
            <p:cNvSpPr>
              <a:spLocks noChangeAspect="1"/>
            </p:cNvSpPr>
            <p:nvPr/>
          </p:nvSpPr>
          <p:spPr>
            <a:xfrm>
              <a:off x="5903810" y="3452944"/>
              <a:ext cx="237595" cy="230645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 kern="0" dirty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160" name="Oval 159"/>
            <p:cNvSpPr>
              <a:spLocks noChangeAspect="1"/>
            </p:cNvSpPr>
            <p:nvPr/>
          </p:nvSpPr>
          <p:spPr>
            <a:xfrm>
              <a:off x="9111204" y="3452944"/>
              <a:ext cx="237595" cy="230645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 kern="0" dirty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161" name="TextBox 160"/>
            <p:cNvSpPr txBox="1"/>
            <p:nvPr/>
          </p:nvSpPr>
          <p:spPr>
            <a:xfrm>
              <a:off x="2400662" y="3628239"/>
              <a:ext cx="842539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85800">
                <a:defRPr/>
              </a:pPr>
              <a:r>
                <a:rPr lang="en-US" sz="1350" b="1" kern="0" dirty="0">
                  <a:solidFill>
                    <a:srgbClr val="464646"/>
                  </a:solidFill>
                  <a:latin typeface="Calibri"/>
                </a:rPr>
                <a:t>Step 6</a:t>
              </a:r>
            </a:p>
          </p:txBody>
        </p:sp>
        <p:sp>
          <p:nvSpPr>
            <p:cNvPr id="162" name="TextBox 161"/>
            <p:cNvSpPr txBox="1"/>
            <p:nvPr/>
          </p:nvSpPr>
          <p:spPr>
            <a:xfrm>
              <a:off x="5626114" y="3630749"/>
              <a:ext cx="842539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85800">
                <a:defRPr/>
              </a:pPr>
              <a:r>
                <a:rPr lang="en-US" sz="1350" b="1" kern="0" dirty="0">
                  <a:solidFill>
                    <a:srgbClr val="464646"/>
                  </a:solidFill>
                  <a:latin typeface="Calibri"/>
                </a:rPr>
                <a:t>Step 5</a:t>
              </a:r>
            </a:p>
          </p:txBody>
        </p:sp>
        <p:sp>
          <p:nvSpPr>
            <p:cNvPr id="163" name="TextBox 162"/>
            <p:cNvSpPr txBox="1"/>
            <p:nvPr/>
          </p:nvSpPr>
          <p:spPr>
            <a:xfrm>
              <a:off x="1571765" y="3966037"/>
              <a:ext cx="2510991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US" sz="1050" b="1" kern="0" dirty="0">
                  <a:latin typeface="Calibri"/>
                </a:rPr>
                <a:t>Call and Voicemail</a:t>
              </a:r>
            </a:p>
          </p:txBody>
        </p:sp>
        <p:sp>
          <p:nvSpPr>
            <p:cNvPr id="164" name="TextBox 163"/>
            <p:cNvSpPr txBox="1"/>
            <p:nvPr/>
          </p:nvSpPr>
          <p:spPr>
            <a:xfrm>
              <a:off x="4752997" y="3956000"/>
              <a:ext cx="2510991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US" sz="1050" b="1" kern="0" dirty="0">
                  <a:latin typeface="Calibri"/>
                </a:rPr>
                <a:t>Video Email and </a:t>
              </a:r>
              <a:r>
                <a:rPr lang="en-US" sz="1050" b="1" kern="0" dirty="0" err="1">
                  <a:latin typeface="Calibri"/>
                </a:rPr>
                <a:t>Linkedin</a:t>
              </a:r>
              <a:r>
                <a:rPr lang="en-US" sz="1050" b="1" kern="0" dirty="0">
                  <a:latin typeface="Calibri"/>
                </a:rPr>
                <a:t> Tag</a:t>
              </a:r>
            </a:p>
          </p:txBody>
        </p:sp>
        <p:sp>
          <p:nvSpPr>
            <p:cNvPr id="165" name="TextBox 164"/>
            <p:cNvSpPr txBox="1"/>
            <p:nvPr/>
          </p:nvSpPr>
          <p:spPr>
            <a:xfrm>
              <a:off x="8851567" y="3633260"/>
              <a:ext cx="842539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85800">
                <a:defRPr/>
              </a:pPr>
              <a:r>
                <a:rPr lang="en-US" sz="1350" b="1" kern="0" dirty="0">
                  <a:solidFill>
                    <a:srgbClr val="464646"/>
                  </a:solidFill>
                  <a:latin typeface="Calibri"/>
                </a:rPr>
                <a:t>Step 4</a:t>
              </a:r>
            </a:p>
          </p:txBody>
        </p:sp>
        <p:sp>
          <p:nvSpPr>
            <p:cNvPr id="166" name="TextBox 165"/>
            <p:cNvSpPr txBox="1"/>
            <p:nvPr/>
          </p:nvSpPr>
          <p:spPr>
            <a:xfrm>
              <a:off x="7942333" y="3958069"/>
              <a:ext cx="2510991" cy="553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US" sz="1050" b="1" kern="0" dirty="0">
                  <a:latin typeface="Calibri"/>
                </a:rPr>
                <a:t>Phone Call and Email Follow Up</a:t>
              </a:r>
            </a:p>
          </p:txBody>
        </p:sp>
        <p:sp>
          <p:nvSpPr>
            <p:cNvPr id="167" name="Oval 166"/>
            <p:cNvSpPr>
              <a:spLocks noChangeAspect="1"/>
            </p:cNvSpPr>
            <p:nvPr/>
          </p:nvSpPr>
          <p:spPr>
            <a:xfrm>
              <a:off x="2696417" y="5510701"/>
              <a:ext cx="237595" cy="230645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 kern="0" dirty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168" name="Oval 167"/>
            <p:cNvSpPr>
              <a:spLocks noChangeAspect="1"/>
            </p:cNvSpPr>
            <p:nvPr/>
          </p:nvSpPr>
          <p:spPr>
            <a:xfrm>
              <a:off x="5903810" y="5510701"/>
              <a:ext cx="237595" cy="230645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 kern="0" dirty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169" name="Oval 168"/>
            <p:cNvSpPr>
              <a:spLocks noChangeAspect="1"/>
            </p:cNvSpPr>
            <p:nvPr/>
          </p:nvSpPr>
          <p:spPr>
            <a:xfrm>
              <a:off x="9111204" y="5510701"/>
              <a:ext cx="237595" cy="230645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 kern="0" dirty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170" name="TextBox 169"/>
            <p:cNvSpPr txBox="1"/>
            <p:nvPr/>
          </p:nvSpPr>
          <p:spPr>
            <a:xfrm>
              <a:off x="2400662" y="5685996"/>
              <a:ext cx="842539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85800">
                <a:defRPr/>
              </a:pPr>
              <a:r>
                <a:rPr lang="en-US" sz="1350" b="1" kern="0" dirty="0">
                  <a:solidFill>
                    <a:srgbClr val="464646"/>
                  </a:solidFill>
                  <a:latin typeface="Calibri"/>
                </a:rPr>
                <a:t>Step 7</a:t>
              </a:r>
            </a:p>
          </p:txBody>
        </p:sp>
        <p:sp>
          <p:nvSpPr>
            <p:cNvPr id="171" name="TextBox 170"/>
            <p:cNvSpPr txBox="1"/>
            <p:nvPr/>
          </p:nvSpPr>
          <p:spPr>
            <a:xfrm>
              <a:off x="5626114" y="5688507"/>
              <a:ext cx="842539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85800">
                <a:defRPr/>
              </a:pPr>
              <a:r>
                <a:rPr lang="en-US" sz="1350" b="1" kern="0" dirty="0">
                  <a:solidFill>
                    <a:srgbClr val="464646"/>
                  </a:solidFill>
                  <a:latin typeface="Calibri"/>
                </a:rPr>
                <a:t>Step 8</a:t>
              </a:r>
            </a:p>
          </p:txBody>
        </p:sp>
        <p:sp>
          <p:nvSpPr>
            <p:cNvPr id="172" name="TextBox 171"/>
            <p:cNvSpPr txBox="1"/>
            <p:nvPr/>
          </p:nvSpPr>
          <p:spPr>
            <a:xfrm>
              <a:off x="1571765" y="6023795"/>
              <a:ext cx="2510991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US" sz="1050" b="1" kern="0" dirty="0" err="1">
                  <a:latin typeface="Calibri"/>
                </a:rPr>
                <a:t>Linkedin</a:t>
              </a:r>
              <a:r>
                <a:rPr lang="en-US" sz="1050" b="1" kern="0" dirty="0">
                  <a:latin typeface="Calibri"/>
                </a:rPr>
                <a:t> Tag</a:t>
              </a:r>
            </a:p>
          </p:txBody>
        </p:sp>
        <p:sp>
          <p:nvSpPr>
            <p:cNvPr id="173" name="TextBox 172"/>
            <p:cNvSpPr txBox="1"/>
            <p:nvPr/>
          </p:nvSpPr>
          <p:spPr>
            <a:xfrm>
              <a:off x="4752997" y="6013757"/>
              <a:ext cx="2510991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US" sz="1050" b="1" kern="0" dirty="0">
                  <a:latin typeface="Calibri"/>
                </a:rPr>
                <a:t>Final Call and Email</a:t>
              </a:r>
            </a:p>
          </p:txBody>
        </p:sp>
        <p:sp>
          <p:nvSpPr>
            <p:cNvPr id="174" name="TextBox 173"/>
            <p:cNvSpPr txBox="1"/>
            <p:nvPr/>
          </p:nvSpPr>
          <p:spPr>
            <a:xfrm>
              <a:off x="8851567" y="5691017"/>
              <a:ext cx="842539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85800">
                <a:defRPr/>
              </a:pPr>
              <a:r>
                <a:rPr lang="en-US" sz="1350" b="1" kern="0" dirty="0">
                  <a:solidFill>
                    <a:srgbClr val="464646"/>
                  </a:solidFill>
                  <a:latin typeface="Calibri"/>
                </a:rPr>
                <a:t>Step 9</a:t>
              </a:r>
            </a:p>
          </p:txBody>
        </p:sp>
        <p:sp>
          <p:nvSpPr>
            <p:cNvPr id="175" name="TextBox 174"/>
            <p:cNvSpPr txBox="1"/>
            <p:nvPr/>
          </p:nvSpPr>
          <p:spPr>
            <a:xfrm>
              <a:off x="7942333" y="6015827"/>
              <a:ext cx="2510991" cy="553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US" sz="1050" b="1" kern="0" dirty="0">
                  <a:latin typeface="Calibri"/>
                </a:rPr>
                <a:t>Disqualify Lead or move to Long Term Cadence</a:t>
              </a:r>
            </a:p>
          </p:txBody>
        </p:sp>
        <p:pic>
          <p:nvPicPr>
            <p:cNvPr id="10" name="Picture 9" descr="Icon&#10;&#10;Description automatically generated">
              <a:extLst>
                <a:ext uri="{FF2B5EF4-FFF2-40B4-BE49-F238E27FC236}">
                  <a16:creationId xmlns:a16="http://schemas.microsoft.com/office/drawing/2014/main" id="{38356B25-FB43-4062-9CB0-141EEF74E9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8934" y="492660"/>
              <a:ext cx="779114" cy="779114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2D5D08F-0D16-423B-B767-9363546FA08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657205" y="2670491"/>
              <a:ext cx="780356" cy="780356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52C364D-E88F-492C-8548-37109368036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25036" y="4665343"/>
              <a:ext cx="780356" cy="780356"/>
            </a:xfrm>
            <a:prstGeom prst="rect">
              <a:avLst/>
            </a:prstGeom>
          </p:spPr>
        </p:pic>
        <p:pic>
          <p:nvPicPr>
            <p:cNvPr id="22" name="Picture 21" descr="Icon&#10;&#10;Description automatically generated">
              <a:extLst>
                <a:ext uri="{FF2B5EF4-FFF2-40B4-BE49-F238E27FC236}">
                  <a16:creationId xmlns:a16="http://schemas.microsoft.com/office/drawing/2014/main" id="{14C4E8FF-8426-412B-840E-5EB97C495E1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82766" y="510574"/>
              <a:ext cx="780140" cy="780140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AD373798-CDF5-4926-BBC1-C69812F004F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408023" y="2687371"/>
              <a:ext cx="780356" cy="780356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53B4E97A-2D87-43D1-913A-DF4E88C1A20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222834" y="4665343"/>
              <a:ext cx="780356" cy="780356"/>
            </a:xfrm>
            <a:prstGeom prst="rect">
              <a:avLst/>
            </a:prstGeom>
          </p:spPr>
        </p:pic>
        <p:pic>
          <p:nvPicPr>
            <p:cNvPr id="30" name="Picture 29" descr="Logo&#10;&#10;Description automatically generated">
              <a:extLst>
                <a:ext uri="{FF2B5EF4-FFF2-40B4-BE49-F238E27FC236}">
                  <a16:creationId xmlns:a16="http://schemas.microsoft.com/office/drawing/2014/main" id="{CFF00681-5495-454E-A027-9E0E4A2F1C2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84353" y="2649304"/>
              <a:ext cx="788483" cy="779109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49638D7E-1E76-41F1-81F4-3ED155E7936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031810" y="2591748"/>
              <a:ext cx="786452" cy="774259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3D15C1FC-C4C8-4650-BB9E-AC6CF0975B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182715" y="4626084"/>
              <a:ext cx="786452" cy="774259"/>
            </a:xfrm>
            <a:prstGeom prst="rect">
              <a:avLst/>
            </a:prstGeom>
          </p:spPr>
        </p:pic>
        <p:pic>
          <p:nvPicPr>
            <p:cNvPr id="40" name="Picture 39" descr="Logo, icon&#10;&#10;Description automatically generated">
              <a:extLst>
                <a:ext uri="{FF2B5EF4-FFF2-40B4-BE49-F238E27FC236}">
                  <a16:creationId xmlns:a16="http://schemas.microsoft.com/office/drawing/2014/main" id="{63960FDB-E410-47CC-8869-6F3AC0A2C9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53449" y="2641686"/>
              <a:ext cx="648694" cy="648694"/>
            </a:xfrm>
            <a:prstGeom prst="rect">
              <a:avLst/>
            </a:prstGeom>
          </p:spPr>
        </p:pic>
        <p:pic>
          <p:nvPicPr>
            <p:cNvPr id="46" name="Picture 45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D1CE7724-F012-45DD-B94D-400248C1B3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7808" y="4390281"/>
              <a:ext cx="1620037" cy="996946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398367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B5E1FF2-4AAD-404B-94F6-1D03D07EB6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Sales navigator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551F20-B215-4F70-A7B8-F1116D4B8AF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Using Social Media to Prospect	</a:t>
            </a:r>
          </a:p>
        </p:txBody>
      </p:sp>
    </p:spTree>
    <p:extLst>
      <p:ext uri="{BB962C8B-B14F-4D97-AF65-F5344CB8AC3E}">
        <p14:creationId xmlns:p14="http://schemas.microsoft.com/office/powerpoint/2010/main" val="34997373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C7D1E4-1D26-4B5F-A03F-0D5276D742A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Sales Navigator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BCE578E-B923-4A70-8B2E-10FADF4798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Social selling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A106B5-63F6-4E64-87D3-FDD5525450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Yellow pages vs Navigator  </a:t>
            </a:r>
          </a:p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7B3EC1-6919-46CB-869B-5895F353F8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CABB3-CFF7-4DA8-AEE0-30D4DF0AB649}" type="slidenum">
              <a:rPr lang="en-US" smtClean="0"/>
              <a:t>23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E2BE13D-B81F-469D-B4B9-61AAAF20D6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394" y="1476086"/>
            <a:ext cx="2381717" cy="20212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E3C4913-D783-4017-9796-88AF60DDFF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0111" y="1476086"/>
            <a:ext cx="5024779" cy="3479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1473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A7C76B5-80B5-4997-B785-D37FC3339DD7}"/>
              </a:ext>
            </a:extLst>
          </p:cNvPr>
          <p:cNvSpPr txBox="1"/>
          <p:nvPr/>
        </p:nvSpPr>
        <p:spPr>
          <a:xfrm>
            <a:off x="427121" y="160422"/>
            <a:ext cx="8343900" cy="51937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342900">
              <a:spcBef>
                <a:spcPct val="20000"/>
              </a:spcBef>
              <a:buClr>
                <a:schemeClr val="accent1"/>
              </a:buClr>
            </a:pPr>
            <a:r>
              <a:rPr lang="en-US" sz="3375" b="1" dirty="0">
                <a:latin typeface="AvenirNext LT Pro Regular"/>
                <a:cs typeface="AvenirNext LT Pro Regular"/>
              </a:rPr>
              <a:t>Deal Sourcing</a:t>
            </a:r>
            <a:r>
              <a:rPr lang="en-US" sz="3375" dirty="0">
                <a:latin typeface="AvenirNext LT Pro Regular"/>
                <a:cs typeface="AvenirNext LT Pro Regular"/>
              </a:rPr>
              <a:t>:  Identify Target Accounts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CF2645D-1E38-4196-9D04-A19C261A34AF}"/>
              </a:ext>
            </a:extLst>
          </p:cNvPr>
          <p:cNvSpPr txBox="1"/>
          <p:nvPr/>
        </p:nvSpPr>
        <p:spPr>
          <a:xfrm>
            <a:off x="7428314" y="3025125"/>
            <a:ext cx="1293395" cy="87254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342900">
              <a:spcBef>
                <a:spcPct val="20000"/>
              </a:spcBef>
              <a:buClr>
                <a:schemeClr val="accent1"/>
              </a:buClr>
            </a:pPr>
            <a:r>
              <a:rPr lang="en-US" sz="1050" b="1" dirty="0">
                <a:latin typeface="AvenirNext LT Pro Regular"/>
                <a:cs typeface="AvenirNext LT Pro Regular"/>
              </a:rPr>
              <a:t>Tip:  </a:t>
            </a:r>
            <a:r>
              <a:rPr lang="en-US" sz="1050" dirty="0">
                <a:latin typeface="AvenirNext LT Pro Regular"/>
                <a:cs typeface="AvenirNext LT Pro Regular"/>
              </a:rPr>
              <a:t>You can work with the Spartan RM to scrub your target list.</a:t>
            </a:r>
          </a:p>
          <a:p>
            <a:pPr defTabSz="342900">
              <a:spcBef>
                <a:spcPct val="20000"/>
              </a:spcBef>
              <a:buClr>
                <a:schemeClr val="accent1"/>
              </a:buClr>
            </a:pPr>
            <a:endParaRPr lang="en-US" sz="1050" dirty="0">
              <a:latin typeface="AvenirNext LT Pro Regular"/>
              <a:cs typeface="AvenirNext LT Pro Regular"/>
            </a:endParaRPr>
          </a:p>
          <a:p>
            <a:pPr defTabSz="342900">
              <a:spcBef>
                <a:spcPct val="20000"/>
              </a:spcBef>
              <a:buClr>
                <a:schemeClr val="accent1"/>
              </a:buClr>
            </a:pPr>
            <a:endParaRPr lang="en-US" sz="1050" dirty="0">
              <a:latin typeface="AvenirNext LT Pro Regular"/>
              <a:cs typeface="AvenirNext LT Pro Regular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4F60EF2-37B1-44CD-8E69-C9230CCE69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2794" y="906750"/>
            <a:ext cx="5832249" cy="4236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684028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A7C76B5-80B5-4997-B785-D37FC3339DD7}"/>
              </a:ext>
            </a:extLst>
          </p:cNvPr>
          <p:cNvSpPr txBox="1"/>
          <p:nvPr/>
        </p:nvSpPr>
        <p:spPr>
          <a:xfrm>
            <a:off x="213561" y="92223"/>
            <a:ext cx="8716879" cy="103874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342900">
              <a:spcBef>
                <a:spcPct val="20000"/>
              </a:spcBef>
              <a:buClr>
                <a:schemeClr val="accent1"/>
              </a:buClr>
            </a:pPr>
            <a:r>
              <a:rPr lang="en-US" sz="3375" b="1" dirty="0">
                <a:latin typeface="AvenirNext LT Pro Regular"/>
                <a:cs typeface="AvenirNext LT Pro Regular"/>
              </a:rPr>
              <a:t>Deal Sourcing</a:t>
            </a:r>
            <a:r>
              <a:rPr lang="en-US" sz="3375" dirty="0">
                <a:latin typeface="AvenirNext LT Pro Regular"/>
                <a:cs typeface="AvenirNext LT Pro Regular"/>
              </a:rPr>
              <a:t>:  Identify Target Leads in your territory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7564113-DD65-42B4-9050-A8220C3D10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5318" y="943108"/>
            <a:ext cx="5453363" cy="4200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921980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B629495-DA55-492B-A3A7-AC1F0E75F5CE}"/>
              </a:ext>
            </a:extLst>
          </p:cNvPr>
          <p:cNvSpPr txBox="1"/>
          <p:nvPr/>
        </p:nvSpPr>
        <p:spPr>
          <a:xfrm>
            <a:off x="316832" y="103090"/>
            <a:ext cx="8510337" cy="103874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342900">
              <a:spcBef>
                <a:spcPct val="20000"/>
              </a:spcBef>
              <a:buClr>
                <a:schemeClr val="accent1"/>
              </a:buClr>
            </a:pPr>
            <a:r>
              <a:rPr lang="en-US" sz="3375" b="1" dirty="0">
                <a:latin typeface="AvenirNext LT Pro Regular"/>
                <a:cs typeface="AvenirNext LT Pro Regular"/>
              </a:rPr>
              <a:t>Identify the ENTIRE Buying Committee </a:t>
            </a:r>
            <a:r>
              <a:rPr lang="en-US" sz="3375" dirty="0">
                <a:latin typeface="AvenirNext LT Pro Regular"/>
                <a:cs typeface="AvenirNext LT Pro Regular"/>
              </a:rPr>
              <a:t>within your target accounts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8066773-2871-4D1D-A259-C0C5255904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937" y="1219220"/>
            <a:ext cx="4365458" cy="14050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DC5FCA5-50F1-48DE-98C4-CFCCBDA3EE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0821" y="2141511"/>
            <a:ext cx="4343320" cy="289889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7657779-6EF4-4245-A456-B499EDD3A2AE}"/>
              </a:ext>
            </a:extLst>
          </p:cNvPr>
          <p:cNvSpPr txBox="1"/>
          <p:nvPr/>
        </p:nvSpPr>
        <p:spPr>
          <a:xfrm>
            <a:off x="6593681" y="1564481"/>
            <a:ext cx="2471738" cy="19389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342900">
              <a:spcBef>
                <a:spcPct val="20000"/>
              </a:spcBef>
              <a:buClr>
                <a:schemeClr val="accent1"/>
              </a:buClr>
            </a:pPr>
            <a:r>
              <a:rPr lang="en-US" sz="1500" b="1" dirty="0">
                <a:latin typeface="AvenirNext LT Pro Regular"/>
                <a:cs typeface="AvenirNext LT Pro Regular"/>
              </a:rPr>
              <a:t>Remember:  </a:t>
            </a:r>
            <a:r>
              <a:rPr lang="en-US" sz="1500" dirty="0">
                <a:latin typeface="AvenirNext LT Pro Regular"/>
                <a:cs typeface="AvenirNext LT Pro Regular"/>
              </a:rPr>
              <a:t>The #1 reason why reps lose out on deals is because they are missing critical players.</a:t>
            </a:r>
          </a:p>
          <a:p>
            <a:pPr defTabSz="342900">
              <a:spcBef>
                <a:spcPct val="20000"/>
              </a:spcBef>
              <a:buClr>
                <a:schemeClr val="accent1"/>
              </a:buClr>
            </a:pPr>
            <a:endParaRPr lang="en-US" sz="1500" dirty="0">
              <a:latin typeface="AvenirNext LT Pro Regular"/>
              <a:cs typeface="AvenirNext LT Pro Regular"/>
            </a:endParaRPr>
          </a:p>
          <a:p>
            <a:pPr defTabSz="342900">
              <a:spcBef>
                <a:spcPct val="20000"/>
              </a:spcBef>
              <a:buClr>
                <a:schemeClr val="accent1"/>
              </a:buClr>
            </a:pPr>
            <a:r>
              <a:rPr lang="en-US" sz="1500" dirty="0">
                <a:latin typeface="AvenirNext LT Pro Regular"/>
                <a:cs typeface="AvenirNext LT Pro Regular"/>
              </a:rPr>
              <a:t>On average, 6.8 people are involved in B2B buying decisions today.</a:t>
            </a:r>
          </a:p>
        </p:txBody>
      </p:sp>
    </p:spTree>
    <p:extLst>
      <p:ext uri="{BB962C8B-B14F-4D97-AF65-F5344CB8AC3E}">
        <p14:creationId xmlns:p14="http://schemas.microsoft.com/office/powerpoint/2010/main" val="3333077001"/>
      </p:ext>
    </p:extLst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21A50AE-E148-4825-9E92-F10F73EB5A9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Arnold Palmer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FBA0FF13-187D-43CC-943F-7F22456663C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The more I practice, the better I get!</a:t>
            </a:r>
          </a:p>
        </p:txBody>
      </p:sp>
    </p:spTree>
    <p:extLst>
      <p:ext uri="{BB962C8B-B14F-4D97-AF65-F5344CB8AC3E}">
        <p14:creationId xmlns:p14="http://schemas.microsoft.com/office/powerpoint/2010/main" val="11009710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274845" y="380612"/>
            <a:ext cx="8295946" cy="602163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Sales call defined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2251009" y="1272101"/>
            <a:ext cx="1899281" cy="1486378"/>
            <a:chOff x="1853843" y="1061272"/>
            <a:chExt cx="2330807" cy="1577062"/>
          </a:xfrm>
        </p:grpSpPr>
        <p:sp>
          <p:nvSpPr>
            <p:cNvPr id="15" name="Arrow: Bent-Up 14"/>
            <p:cNvSpPr/>
            <p:nvPr/>
          </p:nvSpPr>
          <p:spPr>
            <a:xfrm rot="5400000">
              <a:off x="2045704" y="1864029"/>
              <a:ext cx="724169" cy="824441"/>
            </a:xfrm>
            <a:prstGeom prst="bentUpArrow">
              <a:avLst>
                <a:gd name="adj1" fmla="val 32840"/>
                <a:gd name="adj2" fmla="val 25000"/>
                <a:gd name="adj3" fmla="val 3578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6" name="Freeform: Shape 15"/>
            <p:cNvSpPr/>
            <p:nvPr/>
          </p:nvSpPr>
          <p:spPr>
            <a:xfrm>
              <a:off x="1853843" y="1061272"/>
              <a:ext cx="1219075" cy="853313"/>
            </a:xfrm>
            <a:custGeom>
              <a:avLst/>
              <a:gdLst>
                <a:gd name="connsiteX0" fmla="*/ 0 w 1219075"/>
                <a:gd name="connsiteY0" fmla="*/ 142247 h 853313"/>
                <a:gd name="connsiteX1" fmla="*/ 142247 w 1219075"/>
                <a:gd name="connsiteY1" fmla="*/ 0 h 853313"/>
                <a:gd name="connsiteX2" fmla="*/ 1076828 w 1219075"/>
                <a:gd name="connsiteY2" fmla="*/ 0 h 853313"/>
                <a:gd name="connsiteX3" fmla="*/ 1219075 w 1219075"/>
                <a:gd name="connsiteY3" fmla="*/ 142247 h 853313"/>
                <a:gd name="connsiteX4" fmla="*/ 1219075 w 1219075"/>
                <a:gd name="connsiteY4" fmla="*/ 711066 h 853313"/>
                <a:gd name="connsiteX5" fmla="*/ 1076828 w 1219075"/>
                <a:gd name="connsiteY5" fmla="*/ 853313 h 853313"/>
                <a:gd name="connsiteX6" fmla="*/ 142247 w 1219075"/>
                <a:gd name="connsiteY6" fmla="*/ 853313 h 853313"/>
                <a:gd name="connsiteX7" fmla="*/ 0 w 1219075"/>
                <a:gd name="connsiteY7" fmla="*/ 711066 h 853313"/>
                <a:gd name="connsiteX8" fmla="*/ 0 w 1219075"/>
                <a:gd name="connsiteY8" fmla="*/ 142247 h 853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19075" h="853313">
                  <a:moveTo>
                    <a:pt x="0" y="142247"/>
                  </a:moveTo>
                  <a:cubicBezTo>
                    <a:pt x="0" y="63686"/>
                    <a:pt x="63686" y="0"/>
                    <a:pt x="142247" y="0"/>
                  </a:cubicBezTo>
                  <a:lnTo>
                    <a:pt x="1076828" y="0"/>
                  </a:lnTo>
                  <a:cubicBezTo>
                    <a:pt x="1155389" y="0"/>
                    <a:pt x="1219075" y="63686"/>
                    <a:pt x="1219075" y="142247"/>
                  </a:cubicBezTo>
                  <a:lnTo>
                    <a:pt x="1219075" y="711066"/>
                  </a:lnTo>
                  <a:cubicBezTo>
                    <a:pt x="1219075" y="789627"/>
                    <a:pt x="1155389" y="853313"/>
                    <a:pt x="1076828" y="853313"/>
                  </a:cubicBezTo>
                  <a:lnTo>
                    <a:pt x="142247" y="853313"/>
                  </a:lnTo>
                  <a:cubicBezTo>
                    <a:pt x="63686" y="853313"/>
                    <a:pt x="0" y="789627"/>
                    <a:pt x="0" y="711066"/>
                  </a:cubicBezTo>
                  <a:lnTo>
                    <a:pt x="0" y="142247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1193" tIns="91193" rIns="91193" bIns="91193" numCol="1" spcCol="1270" anchor="ctr" anchorCtr="0">
              <a:noAutofit/>
            </a:bodyPr>
            <a:lstStyle/>
            <a:p>
              <a:pPr algn="ctr" defTabSz="57782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300" dirty="0"/>
                <a:t>Opening</a:t>
              </a:r>
            </a:p>
          </p:txBody>
        </p:sp>
        <p:sp>
          <p:nvSpPr>
            <p:cNvPr id="17" name="Freeform: Shape 16"/>
            <p:cNvSpPr/>
            <p:nvPr/>
          </p:nvSpPr>
          <p:spPr>
            <a:xfrm>
              <a:off x="3072918" y="1142655"/>
              <a:ext cx="1111732" cy="689685"/>
            </a:xfrm>
            <a:custGeom>
              <a:avLst/>
              <a:gdLst>
                <a:gd name="connsiteX0" fmla="*/ 0 w 886639"/>
                <a:gd name="connsiteY0" fmla="*/ 0 h 689685"/>
                <a:gd name="connsiteX1" fmla="*/ 886639 w 886639"/>
                <a:gd name="connsiteY1" fmla="*/ 0 h 689685"/>
                <a:gd name="connsiteX2" fmla="*/ 886639 w 886639"/>
                <a:gd name="connsiteY2" fmla="*/ 689685 h 689685"/>
                <a:gd name="connsiteX3" fmla="*/ 0 w 886639"/>
                <a:gd name="connsiteY3" fmla="*/ 689685 h 689685"/>
                <a:gd name="connsiteX4" fmla="*/ 0 w 886639"/>
                <a:gd name="connsiteY4" fmla="*/ 0 h 689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6639" h="689685">
                  <a:moveTo>
                    <a:pt x="0" y="0"/>
                  </a:moveTo>
                  <a:lnTo>
                    <a:pt x="886639" y="0"/>
                  </a:lnTo>
                  <a:lnTo>
                    <a:pt x="886639" y="689685"/>
                  </a:lnTo>
                  <a:lnTo>
                    <a:pt x="0" y="68968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marL="57148" lvl="1" indent="-57148" defTabSz="355582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000" dirty="0"/>
                <a:t>Elevator Speech </a:t>
              </a:r>
            </a:p>
            <a:p>
              <a:pPr marL="57148" lvl="1" indent="-57148" defTabSz="355582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000" dirty="0"/>
                <a:t>Positioning yourself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3244384" y="2075534"/>
            <a:ext cx="2224817" cy="1495678"/>
            <a:chOff x="2864586" y="2019825"/>
            <a:chExt cx="2558311" cy="1577061"/>
          </a:xfrm>
        </p:grpSpPr>
        <p:sp>
          <p:nvSpPr>
            <p:cNvPr id="18" name="Arrow: Bent-Up 17"/>
            <p:cNvSpPr/>
            <p:nvPr/>
          </p:nvSpPr>
          <p:spPr>
            <a:xfrm rot="5400000">
              <a:off x="3056447" y="2822581"/>
              <a:ext cx="724169" cy="824441"/>
            </a:xfrm>
            <a:prstGeom prst="bentUpArrow">
              <a:avLst>
                <a:gd name="adj1" fmla="val 32840"/>
                <a:gd name="adj2" fmla="val 25000"/>
                <a:gd name="adj3" fmla="val 3578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9" name="Freeform: Shape 18"/>
            <p:cNvSpPr/>
            <p:nvPr/>
          </p:nvSpPr>
          <p:spPr>
            <a:xfrm>
              <a:off x="2864586" y="2019825"/>
              <a:ext cx="1219075" cy="853313"/>
            </a:xfrm>
            <a:custGeom>
              <a:avLst/>
              <a:gdLst>
                <a:gd name="connsiteX0" fmla="*/ 0 w 1219075"/>
                <a:gd name="connsiteY0" fmla="*/ 142247 h 853313"/>
                <a:gd name="connsiteX1" fmla="*/ 142247 w 1219075"/>
                <a:gd name="connsiteY1" fmla="*/ 0 h 853313"/>
                <a:gd name="connsiteX2" fmla="*/ 1076828 w 1219075"/>
                <a:gd name="connsiteY2" fmla="*/ 0 h 853313"/>
                <a:gd name="connsiteX3" fmla="*/ 1219075 w 1219075"/>
                <a:gd name="connsiteY3" fmla="*/ 142247 h 853313"/>
                <a:gd name="connsiteX4" fmla="*/ 1219075 w 1219075"/>
                <a:gd name="connsiteY4" fmla="*/ 711066 h 853313"/>
                <a:gd name="connsiteX5" fmla="*/ 1076828 w 1219075"/>
                <a:gd name="connsiteY5" fmla="*/ 853313 h 853313"/>
                <a:gd name="connsiteX6" fmla="*/ 142247 w 1219075"/>
                <a:gd name="connsiteY6" fmla="*/ 853313 h 853313"/>
                <a:gd name="connsiteX7" fmla="*/ 0 w 1219075"/>
                <a:gd name="connsiteY7" fmla="*/ 711066 h 853313"/>
                <a:gd name="connsiteX8" fmla="*/ 0 w 1219075"/>
                <a:gd name="connsiteY8" fmla="*/ 142247 h 853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19075" h="853313">
                  <a:moveTo>
                    <a:pt x="0" y="142247"/>
                  </a:moveTo>
                  <a:cubicBezTo>
                    <a:pt x="0" y="63686"/>
                    <a:pt x="63686" y="0"/>
                    <a:pt x="142247" y="0"/>
                  </a:cubicBezTo>
                  <a:lnTo>
                    <a:pt x="1076828" y="0"/>
                  </a:lnTo>
                  <a:cubicBezTo>
                    <a:pt x="1155389" y="0"/>
                    <a:pt x="1219075" y="63686"/>
                    <a:pt x="1219075" y="142247"/>
                  </a:cubicBezTo>
                  <a:lnTo>
                    <a:pt x="1219075" y="711066"/>
                  </a:lnTo>
                  <a:cubicBezTo>
                    <a:pt x="1219075" y="789627"/>
                    <a:pt x="1155389" y="853313"/>
                    <a:pt x="1076828" y="853313"/>
                  </a:cubicBezTo>
                  <a:lnTo>
                    <a:pt x="142247" y="853313"/>
                  </a:lnTo>
                  <a:cubicBezTo>
                    <a:pt x="63686" y="853313"/>
                    <a:pt x="0" y="789627"/>
                    <a:pt x="0" y="711066"/>
                  </a:cubicBezTo>
                  <a:lnTo>
                    <a:pt x="0" y="142247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1193" tIns="91193" rIns="91193" bIns="91193" numCol="1" spcCol="1270" anchor="ctr" anchorCtr="0">
              <a:noAutofit/>
            </a:bodyPr>
            <a:lstStyle/>
            <a:p>
              <a:pPr algn="ctr" defTabSz="57782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300" dirty="0"/>
                <a:t>Investigating</a:t>
              </a:r>
            </a:p>
          </p:txBody>
        </p:sp>
        <p:sp>
          <p:nvSpPr>
            <p:cNvPr id="20" name="Freeform: Shape 19"/>
            <p:cNvSpPr/>
            <p:nvPr/>
          </p:nvSpPr>
          <p:spPr>
            <a:xfrm>
              <a:off x="4083659" y="2083616"/>
              <a:ext cx="1339238" cy="689685"/>
            </a:xfrm>
            <a:custGeom>
              <a:avLst/>
              <a:gdLst>
                <a:gd name="connsiteX0" fmla="*/ 0 w 886639"/>
                <a:gd name="connsiteY0" fmla="*/ 0 h 689685"/>
                <a:gd name="connsiteX1" fmla="*/ 886639 w 886639"/>
                <a:gd name="connsiteY1" fmla="*/ 0 h 689685"/>
                <a:gd name="connsiteX2" fmla="*/ 886639 w 886639"/>
                <a:gd name="connsiteY2" fmla="*/ 689685 h 689685"/>
                <a:gd name="connsiteX3" fmla="*/ 0 w 886639"/>
                <a:gd name="connsiteY3" fmla="*/ 689685 h 689685"/>
                <a:gd name="connsiteX4" fmla="*/ 0 w 886639"/>
                <a:gd name="connsiteY4" fmla="*/ 0 h 689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6639" h="689685">
                  <a:moveTo>
                    <a:pt x="0" y="0"/>
                  </a:moveTo>
                  <a:lnTo>
                    <a:pt x="886639" y="0"/>
                  </a:lnTo>
                  <a:lnTo>
                    <a:pt x="886639" y="689685"/>
                  </a:lnTo>
                  <a:lnTo>
                    <a:pt x="0" y="68968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marL="57148" lvl="1" indent="-57148" defTabSz="355582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200" b="1" dirty="0"/>
                <a:t>S</a:t>
              </a:r>
              <a:r>
                <a:rPr lang="en-US" sz="1000" b="1" dirty="0"/>
                <a:t>ituation</a:t>
              </a:r>
            </a:p>
            <a:p>
              <a:pPr marL="57148" lvl="1" indent="-57148" defTabSz="355582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200" b="1" dirty="0"/>
                <a:t>P</a:t>
              </a:r>
              <a:r>
                <a:rPr lang="en-US" sz="1000" b="1" dirty="0"/>
                <a:t>roblem</a:t>
              </a:r>
            </a:p>
            <a:p>
              <a:pPr marL="57148" lvl="1" indent="-57148" defTabSz="355582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200" b="1" dirty="0"/>
                <a:t>I</a:t>
              </a:r>
              <a:r>
                <a:rPr lang="en-US" sz="1000" b="1" dirty="0"/>
                <a:t>mplication</a:t>
              </a:r>
            </a:p>
            <a:p>
              <a:pPr marL="57148" lvl="1" indent="-57148" defTabSz="355582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200" b="1" dirty="0"/>
                <a:t>N</a:t>
              </a:r>
              <a:r>
                <a:rPr lang="en-US" sz="1000" b="1" dirty="0"/>
                <a:t>eed Pay Off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4304542" y="2883994"/>
            <a:ext cx="2987588" cy="1494620"/>
            <a:chOff x="3875329" y="2978377"/>
            <a:chExt cx="2922076" cy="1577062"/>
          </a:xfrm>
        </p:grpSpPr>
        <p:sp>
          <p:nvSpPr>
            <p:cNvPr id="21" name="Arrow: Bent-Up 20"/>
            <p:cNvSpPr/>
            <p:nvPr/>
          </p:nvSpPr>
          <p:spPr>
            <a:xfrm rot="5400000">
              <a:off x="4067190" y="3781134"/>
              <a:ext cx="724169" cy="824441"/>
            </a:xfrm>
            <a:prstGeom prst="bentUpArrow">
              <a:avLst>
                <a:gd name="adj1" fmla="val 32840"/>
                <a:gd name="adj2" fmla="val 25000"/>
                <a:gd name="adj3" fmla="val 3578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2" name="Freeform: Shape 21"/>
            <p:cNvSpPr/>
            <p:nvPr/>
          </p:nvSpPr>
          <p:spPr>
            <a:xfrm>
              <a:off x="3875329" y="2978377"/>
              <a:ext cx="1219075" cy="853313"/>
            </a:xfrm>
            <a:custGeom>
              <a:avLst/>
              <a:gdLst>
                <a:gd name="connsiteX0" fmla="*/ 0 w 1219075"/>
                <a:gd name="connsiteY0" fmla="*/ 142247 h 853313"/>
                <a:gd name="connsiteX1" fmla="*/ 142247 w 1219075"/>
                <a:gd name="connsiteY1" fmla="*/ 0 h 853313"/>
                <a:gd name="connsiteX2" fmla="*/ 1076828 w 1219075"/>
                <a:gd name="connsiteY2" fmla="*/ 0 h 853313"/>
                <a:gd name="connsiteX3" fmla="*/ 1219075 w 1219075"/>
                <a:gd name="connsiteY3" fmla="*/ 142247 h 853313"/>
                <a:gd name="connsiteX4" fmla="*/ 1219075 w 1219075"/>
                <a:gd name="connsiteY4" fmla="*/ 711066 h 853313"/>
                <a:gd name="connsiteX5" fmla="*/ 1076828 w 1219075"/>
                <a:gd name="connsiteY5" fmla="*/ 853313 h 853313"/>
                <a:gd name="connsiteX6" fmla="*/ 142247 w 1219075"/>
                <a:gd name="connsiteY6" fmla="*/ 853313 h 853313"/>
                <a:gd name="connsiteX7" fmla="*/ 0 w 1219075"/>
                <a:gd name="connsiteY7" fmla="*/ 711066 h 853313"/>
                <a:gd name="connsiteX8" fmla="*/ 0 w 1219075"/>
                <a:gd name="connsiteY8" fmla="*/ 142247 h 853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19075" h="853313">
                  <a:moveTo>
                    <a:pt x="0" y="142247"/>
                  </a:moveTo>
                  <a:cubicBezTo>
                    <a:pt x="0" y="63686"/>
                    <a:pt x="63686" y="0"/>
                    <a:pt x="142247" y="0"/>
                  </a:cubicBezTo>
                  <a:lnTo>
                    <a:pt x="1076828" y="0"/>
                  </a:lnTo>
                  <a:cubicBezTo>
                    <a:pt x="1155389" y="0"/>
                    <a:pt x="1219075" y="63686"/>
                    <a:pt x="1219075" y="142247"/>
                  </a:cubicBezTo>
                  <a:lnTo>
                    <a:pt x="1219075" y="711066"/>
                  </a:lnTo>
                  <a:cubicBezTo>
                    <a:pt x="1219075" y="789627"/>
                    <a:pt x="1155389" y="853313"/>
                    <a:pt x="1076828" y="853313"/>
                  </a:cubicBezTo>
                  <a:lnTo>
                    <a:pt x="142247" y="853313"/>
                  </a:lnTo>
                  <a:cubicBezTo>
                    <a:pt x="63686" y="853313"/>
                    <a:pt x="0" y="789627"/>
                    <a:pt x="0" y="711066"/>
                  </a:cubicBezTo>
                  <a:lnTo>
                    <a:pt x="0" y="142247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1193" tIns="91193" rIns="91193" bIns="91193" numCol="1" spcCol="1270" anchor="ctr" anchorCtr="0">
              <a:noAutofit/>
            </a:bodyPr>
            <a:lstStyle/>
            <a:p>
              <a:pPr algn="ctr" defTabSz="57782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300" dirty="0"/>
                <a:t>Demonstrating Capability</a:t>
              </a:r>
            </a:p>
          </p:txBody>
        </p:sp>
        <p:sp>
          <p:nvSpPr>
            <p:cNvPr id="23" name="Freeform: Shape 22"/>
            <p:cNvSpPr/>
            <p:nvPr/>
          </p:nvSpPr>
          <p:spPr>
            <a:xfrm>
              <a:off x="5094405" y="3059760"/>
              <a:ext cx="1703000" cy="689685"/>
            </a:xfrm>
            <a:custGeom>
              <a:avLst/>
              <a:gdLst>
                <a:gd name="connsiteX0" fmla="*/ 0 w 886639"/>
                <a:gd name="connsiteY0" fmla="*/ 0 h 689685"/>
                <a:gd name="connsiteX1" fmla="*/ 886639 w 886639"/>
                <a:gd name="connsiteY1" fmla="*/ 0 h 689685"/>
                <a:gd name="connsiteX2" fmla="*/ 886639 w 886639"/>
                <a:gd name="connsiteY2" fmla="*/ 689685 h 689685"/>
                <a:gd name="connsiteX3" fmla="*/ 0 w 886639"/>
                <a:gd name="connsiteY3" fmla="*/ 689685 h 689685"/>
                <a:gd name="connsiteX4" fmla="*/ 0 w 886639"/>
                <a:gd name="connsiteY4" fmla="*/ 0 h 689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6639" h="689685">
                  <a:moveTo>
                    <a:pt x="0" y="0"/>
                  </a:moveTo>
                  <a:lnTo>
                    <a:pt x="886639" y="0"/>
                  </a:lnTo>
                  <a:lnTo>
                    <a:pt x="886639" y="689685"/>
                  </a:lnTo>
                  <a:lnTo>
                    <a:pt x="0" y="68968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marL="57148" lvl="1" indent="-57148" defTabSz="355582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000" dirty="0"/>
                <a:t>Solution to customer problem</a:t>
              </a:r>
            </a:p>
            <a:p>
              <a:pPr marL="57148" lvl="1" indent="-57148" defTabSz="355582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000" dirty="0"/>
                <a:t>Presentation 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5550949" y="3691883"/>
            <a:ext cx="2397378" cy="853313"/>
            <a:chOff x="4886072" y="3936929"/>
            <a:chExt cx="2397378" cy="853313"/>
          </a:xfrm>
        </p:grpSpPr>
        <p:sp>
          <p:nvSpPr>
            <p:cNvPr id="24" name="Freeform: Shape 23"/>
            <p:cNvSpPr/>
            <p:nvPr/>
          </p:nvSpPr>
          <p:spPr>
            <a:xfrm>
              <a:off x="4886072" y="3936929"/>
              <a:ext cx="1219075" cy="853313"/>
            </a:xfrm>
            <a:custGeom>
              <a:avLst/>
              <a:gdLst>
                <a:gd name="connsiteX0" fmla="*/ 0 w 1219075"/>
                <a:gd name="connsiteY0" fmla="*/ 142247 h 853313"/>
                <a:gd name="connsiteX1" fmla="*/ 142247 w 1219075"/>
                <a:gd name="connsiteY1" fmla="*/ 0 h 853313"/>
                <a:gd name="connsiteX2" fmla="*/ 1076828 w 1219075"/>
                <a:gd name="connsiteY2" fmla="*/ 0 h 853313"/>
                <a:gd name="connsiteX3" fmla="*/ 1219075 w 1219075"/>
                <a:gd name="connsiteY3" fmla="*/ 142247 h 853313"/>
                <a:gd name="connsiteX4" fmla="*/ 1219075 w 1219075"/>
                <a:gd name="connsiteY4" fmla="*/ 711066 h 853313"/>
                <a:gd name="connsiteX5" fmla="*/ 1076828 w 1219075"/>
                <a:gd name="connsiteY5" fmla="*/ 853313 h 853313"/>
                <a:gd name="connsiteX6" fmla="*/ 142247 w 1219075"/>
                <a:gd name="connsiteY6" fmla="*/ 853313 h 853313"/>
                <a:gd name="connsiteX7" fmla="*/ 0 w 1219075"/>
                <a:gd name="connsiteY7" fmla="*/ 711066 h 853313"/>
                <a:gd name="connsiteX8" fmla="*/ 0 w 1219075"/>
                <a:gd name="connsiteY8" fmla="*/ 142247 h 853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19075" h="853313">
                  <a:moveTo>
                    <a:pt x="0" y="142247"/>
                  </a:moveTo>
                  <a:cubicBezTo>
                    <a:pt x="0" y="63686"/>
                    <a:pt x="63686" y="0"/>
                    <a:pt x="142247" y="0"/>
                  </a:cubicBezTo>
                  <a:lnTo>
                    <a:pt x="1076828" y="0"/>
                  </a:lnTo>
                  <a:cubicBezTo>
                    <a:pt x="1155389" y="0"/>
                    <a:pt x="1219075" y="63686"/>
                    <a:pt x="1219075" y="142247"/>
                  </a:cubicBezTo>
                  <a:lnTo>
                    <a:pt x="1219075" y="711066"/>
                  </a:lnTo>
                  <a:cubicBezTo>
                    <a:pt x="1219075" y="789627"/>
                    <a:pt x="1155389" y="853313"/>
                    <a:pt x="1076828" y="853313"/>
                  </a:cubicBezTo>
                  <a:lnTo>
                    <a:pt x="142247" y="853313"/>
                  </a:lnTo>
                  <a:cubicBezTo>
                    <a:pt x="63686" y="853313"/>
                    <a:pt x="0" y="789627"/>
                    <a:pt x="0" y="711066"/>
                  </a:cubicBezTo>
                  <a:lnTo>
                    <a:pt x="0" y="142247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1193" tIns="91193" rIns="91193" bIns="91193" numCol="1" spcCol="1270" anchor="ctr" anchorCtr="0">
              <a:noAutofit/>
            </a:bodyPr>
            <a:lstStyle/>
            <a:p>
              <a:pPr algn="ctr" defTabSz="57782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300" dirty="0"/>
                <a:t>Obtaining Commitment</a:t>
              </a:r>
            </a:p>
          </p:txBody>
        </p:sp>
        <p:sp>
          <p:nvSpPr>
            <p:cNvPr id="25" name="Freeform: Shape 24"/>
            <p:cNvSpPr/>
            <p:nvPr/>
          </p:nvSpPr>
          <p:spPr>
            <a:xfrm>
              <a:off x="6105148" y="4018312"/>
              <a:ext cx="1178302" cy="689685"/>
            </a:xfrm>
            <a:custGeom>
              <a:avLst/>
              <a:gdLst>
                <a:gd name="connsiteX0" fmla="*/ 0 w 886639"/>
                <a:gd name="connsiteY0" fmla="*/ 0 h 689685"/>
                <a:gd name="connsiteX1" fmla="*/ 886639 w 886639"/>
                <a:gd name="connsiteY1" fmla="*/ 0 h 689685"/>
                <a:gd name="connsiteX2" fmla="*/ 886639 w 886639"/>
                <a:gd name="connsiteY2" fmla="*/ 689685 h 689685"/>
                <a:gd name="connsiteX3" fmla="*/ 0 w 886639"/>
                <a:gd name="connsiteY3" fmla="*/ 689685 h 689685"/>
                <a:gd name="connsiteX4" fmla="*/ 0 w 886639"/>
                <a:gd name="connsiteY4" fmla="*/ 0 h 689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6639" h="689685">
                  <a:moveTo>
                    <a:pt x="0" y="0"/>
                  </a:moveTo>
                  <a:lnTo>
                    <a:pt x="886639" y="0"/>
                  </a:lnTo>
                  <a:lnTo>
                    <a:pt x="886639" y="689685"/>
                  </a:lnTo>
                  <a:lnTo>
                    <a:pt x="0" y="68968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9530" tIns="49530" rIns="49530" bIns="49530" numCol="1" spcCol="1270" anchor="ctr" anchorCtr="0">
              <a:noAutofit/>
            </a:bodyPr>
            <a:lstStyle/>
            <a:p>
              <a:pPr marL="57148" lvl="1" indent="-57148" defTabSz="444478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000" dirty="0"/>
                <a:t>Gaining agreement to implementation 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523592" y="1272100"/>
            <a:ext cx="1691103" cy="815618"/>
            <a:chOff x="1853843" y="1061272"/>
            <a:chExt cx="2325299" cy="853313"/>
          </a:xfrm>
          <a:solidFill>
            <a:srgbClr val="92D050"/>
          </a:solidFill>
        </p:grpSpPr>
        <p:sp>
          <p:nvSpPr>
            <p:cNvPr id="32" name="Freeform: Shape 31"/>
            <p:cNvSpPr/>
            <p:nvPr/>
          </p:nvSpPr>
          <p:spPr>
            <a:xfrm>
              <a:off x="1853843" y="1061272"/>
              <a:ext cx="1219075" cy="853313"/>
            </a:xfrm>
            <a:custGeom>
              <a:avLst/>
              <a:gdLst>
                <a:gd name="connsiteX0" fmla="*/ 0 w 1219075"/>
                <a:gd name="connsiteY0" fmla="*/ 142247 h 853313"/>
                <a:gd name="connsiteX1" fmla="*/ 142247 w 1219075"/>
                <a:gd name="connsiteY1" fmla="*/ 0 h 853313"/>
                <a:gd name="connsiteX2" fmla="*/ 1076828 w 1219075"/>
                <a:gd name="connsiteY2" fmla="*/ 0 h 853313"/>
                <a:gd name="connsiteX3" fmla="*/ 1219075 w 1219075"/>
                <a:gd name="connsiteY3" fmla="*/ 142247 h 853313"/>
                <a:gd name="connsiteX4" fmla="*/ 1219075 w 1219075"/>
                <a:gd name="connsiteY4" fmla="*/ 711066 h 853313"/>
                <a:gd name="connsiteX5" fmla="*/ 1076828 w 1219075"/>
                <a:gd name="connsiteY5" fmla="*/ 853313 h 853313"/>
                <a:gd name="connsiteX6" fmla="*/ 142247 w 1219075"/>
                <a:gd name="connsiteY6" fmla="*/ 853313 h 853313"/>
                <a:gd name="connsiteX7" fmla="*/ 0 w 1219075"/>
                <a:gd name="connsiteY7" fmla="*/ 711066 h 853313"/>
                <a:gd name="connsiteX8" fmla="*/ 0 w 1219075"/>
                <a:gd name="connsiteY8" fmla="*/ 142247 h 853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19075" h="853313">
                  <a:moveTo>
                    <a:pt x="0" y="142247"/>
                  </a:moveTo>
                  <a:cubicBezTo>
                    <a:pt x="0" y="63686"/>
                    <a:pt x="63686" y="0"/>
                    <a:pt x="142247" y="0"/>
                  </a:cubicBezTo>
                  <a:lnTo>
                    <a:pt x="1076828" y="0"/>
                  </a:lnTo>
                  <a:cubicBezTo>
                    <a:pt x="1155389" y="0"/>
                    <a:pt x="1219075" y="63686"/>
                    <a:pt x="1219075" y="142247"/>
                  </a:cubicBezTo>
                  <a:lnTo>
                    <a:pt x="1219075" y="711066"/>
                  </a:lnTo>
                  <a:cubicBezTo>
                    <a:pt x="1219075" y="789627"/>
                    <a:pt x="1155389" y="853313"/>
                    <a:pt x="1076828" y="853313"/>
                  </a:cubicBezTo>
                  <a:lnTo>
                    <a:pt x="142247" y="853313"/>
                  </a:lnTo>
                  <a:cubicBezTo>
                    <a:pt x="63686" y="853313"/>
                    <a:pt x="0" y="789627"/>
                    <a:pt x="0" y="711066"/>
                  </a:cubicBezTo>
                  <a:lnTo>
                    <a:pt x="0" y="142247"/>
                  </a:lnTo>
                  <a:close/>
                </a:path>
              </a:pathLst>
            </a:cu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1193" tIns="91193" rIns="91193" bIns="91193" numCol="1" spcCol="1270" anchor="ctr" anchorCtr="0">
              <a:noAutofit/>
            </a:bodyPr>
            <a:lstStyle/>
            <a:p>
              <a:pPr algn="ctr" defTabSz="57782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300" dirty="0"/>
                <a:t>Pre-Call</a:t>
              </a:r>
            </a:p>
          </p:txBody>
        </p:sp>
        <p:sp>
          <p:nvSpPr>
            <p:cNvPr id="33" name="Freeform: Shape 32"/>
            <p:cNvSpPr/>
            <p:nvPr/>
          </p:nvSpPr>
          <p:spPr>
            <a:xfrm>
              <a:off x="3072918" y="1165542"/>
              <a:ext cx="1106224" cy="666798"/>
            </a:xfrm>
            <a:custGeom>
              <a:avLst/>
              <a:gdLst>
                <a:gd name="connsiteX0" fmla="*/ 0 w 886639"/>
                <a:gd name="connsiteY0" fmla="*/ 0 h 689685"/>
                <a:gd name="connsiteX1" fmla="*/ 886639 w 886639"/>
                <a:gd name="connsiteY1" fmla="*/ 0 h 689685"/>
                <a:gd name="connsiteX2" fmla="*/ 886639 w 886639"/>
                <a:gd name="connsiteY2" fmla="*/ 689685 h 689685"/>
                <a:gd name="connsiteX3" fmla="*/ 0 w 886639"/>
                <a:gd name="connsiteY3" fmla="*/ 689685 h 689685"/>
                <a:gd name="connsiteX4" fmla="*/ 0 w 886639"/>
                <a:gd name="connsiteY4" fmla="*/ 0 h 689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6639" h="689685">
                  <a:moveTo>
                    <a:pt x="0" y="0"/>
                  </a:moveTo>
                  <a:lnTo>
                    <a:pt x="886639" y="0"/>
                  </a:lnTo>
                  <a:lnTo>
                    <a:pt x="886639" y="689685"/>
                  </a:lnTo>
                  <a:lnTo>
                    <a:pt x="0" y="68968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marL="57148" lvl="1" indent="-57148" defTabSz="355582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000" dirty="0"/>
                <a:t>Preparation</a:t>
              </a:r>
            </a:p>
            <a:p>
              <a:pPr marL="57148" lvl="1" indent="-57148" defTabSz="355582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000" dirty="0"/>
                <a:t>Outline of call</a:t>
              </a:r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708A1-6575-8D4A-A5EC-586CFF3AA03F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3619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0" y="226241"/>
            <a:ext cx="8295946" cy="602163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process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29</a:t>
            </a:fld>
            <a:endParaRPr lang="en-US" dirty="0"/>
          </a:p>
        </p:txBody>
      </p:sp>
      <p:sp>
        <p:nvSpPr>
          <p:cNvPr id="9" name="Freeform 5"/>
          <p:cNvSpPr/>
          <p:nvPr/>
        </p:nvSpPr>
        <p:spPr>
          <a:xfrm>
            <a:off x="4299921" y="269876"/>
            <a:ext cx="1073495" cy="1073495"/>
          </a:xfrm>
          <a:custGeom>
            <a:avLst/>
            <a:gdLst>
              <a:gd name="connsiteX0" fmla="*/ 0 w 1431327"/>
              <a:gd name="connsiteY0" fmla="*/ 715664 h 1431327"/>
              <a:gd name="connsiteX1" fmla="*/ 715664 w 1431327"/>
              <a:gd name="connsiteY1" fmla="*/ 0 h 1431327"/>
              <a:gd name="connsiteX2" fmla="*/ 1431328 w 1431327"/>
              <a:gd name="connsiteY2" fmla="*/ 715664 h 1431327"/>
              <a:gd name="connsiteX3" fmla="*/ 715664 w 1431327"/>
              <a:gd name="connsiteY3" fmla="*/ 1431328 h 1431327"/>
              <a:gd name="connsiteX4" fmla="*/ 0 w 1431327"/>
              <a:gd name="connsiteY4" fmla="*/ 715664 h 1431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31327" h="1431327">
                <a:moveTo>
                  <a:pt x="0" y="715664"/>
                </a:moveTo>
                <a:cubicBezTo>
                  <a:pt x="0" y="320414"/>
                  <a:pt x="320414" y="0"/>
                  <a:pt x="715664" y="0"/>
                </a:cubicBezTo>
                <a:cubicBezTo>
                  <a:pt x="1110914" y="0"/>
                  <a:pt x="1431328" y="320414"/>
                  <a:pt x="1431328" y="715664"/>
                </a:cubicBezTo>
                <a:cubicBezTo>
                  <a:pt x="1431328" y="1110914"/>
                  <a:pt x="1110914" y="1431328"/>
                  <a:pt x="715664" y="1431328"/>
                </a:cubicBezTo>
                <a:cubicBezTo>
                  <a:pt x="320414" y="1431328"/>
                  <a:pt x="0" y="1110914"/>
                  <a:pt x="0" y="715664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0545" tIns="170545" rIns="170545" bIns="170545" numCol="1" spcCol="1270" anchor="ctr" anchorCtr="0">
            <a:noAutofit/>
          </a:bodyPr>
          <a:lstStyle/>
          <a:p>
            <a:pPr algn="ctr" defTabSz="46671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050" dirty="0"/>
              <a:t>Establish Relationship</a:t>
            </a:r>
          </a:p>
        </p:txBody>
      </p:sp>
      <p:sp>
        <p:nvSpPr>
          <p:cNvPr id="10" name="Freeform 6"/>
          <p:cNvSpPr/>
          <p:nvPr/>
        </p:nvSpPr>
        <p:spPr>
          <a:xfrm rot="1544932">
            <a:off x="5393645" y="948798"/>
            <a:ext cx="226767" cy="362305"/>
          </a:xfrm>
          <a:custGeom>
            <a:avLst/>
            <a:gdLst>
              <a:gd name="connsiteX0" fmla="*/ 0 w 302356"/>
              <a:gd name="connsiteY0" fmla="*/ 96615 h 483073"/>
              <a:gd name="connsiteX1" fmla="*/ 151178 w 302356"/>
              <a:gd name="connsiteY1" fmla="*/ 96615 h 483073"/>
              <a:gd name="connsiteX2" fmla="*/ 151178 w 302356"/>
              <a:gd name="connsiteY2" fmla="*/ 0 h 483073"/>
              <a:gd name="connsiteX3" fmla="*/ 302356 w 302356"/>
              <a:gd name="connsiteY3" fmla="*/ 241537 h 483073"/>
              <a:gd name="connsiteX4" fmla="*/ 151178 w 302356"/>
              <a:gd name="connsiteY4" fmla="*/ 483073 h 483073"/>
              <a:gd name="connsiteX5" fmla="*/ 151178 w 302356"/>
              <a:gd name="connsiteY5" fmla="*/ 386458 h 483073"/>
              <a:gd name="connsiteX6" fmla="*/ 0 w 302356"/>
              <a:gd name="connsiteY6" fmla="*/ 386458 h 483073"/>
              <a:gd name="connsiteX7" fmla="*/ 0 w 302356"/>
              <a:gd name="connsiteY7" fmla="*/ 96615 h 483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2356" h="483073">
                <a:moveTo>
                  <a:pt x="0" y="96615"/>
                </a:moveTo>
                <a:lnTo>
                  <a:pt x="151178" y="96615"/>
                </a:lnTo>
                <a:lnTo>
                  <a:pt x="151178" y="0"/>
                </a:lnTo>
                <a:lnTo>
                  <a:pt x="302356" y="241537"/>
                </a:lnTo>
                <a:lnTo>
                  <a:pt x="151178" y="483073"/>
                </a:lnTo>
                <a:lnTo>
                  <a:pt x="151178" y="386458"/>
                </a:lnTo>
                <a:lnTo>
                  <a:pt x="0" y="386458"/>
                </a:lnTo>
                <a:lnTo>
                  <a:pt x="0" y="96615"/>
                </a:lnTo>
                <a:close/>
              </a:path>
            </a:pathLst>
          </a:cu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-1" tIns="72461" rIns="68030" bIns="72461" numCol="1" spcCol="1270" anchor="ctr" anchorCtr="0">
            <a:noAutofit/>
          </a:bodyPr>
          <a:lstStyle/>
          <a:p>
            <a:pPr algn="ctr" defTabSz="46671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050"/>
          </a:p>
        </p:txBody>
      </p:sp>
      <p:sp>
        <p:nvSpPr>
          <p:cNvPr id="11" name="Freeform 7"/>
          <p:cNvSpPr/>
          <p:nvPr/>
        </p:nvSpPr>
        <p:spPr>
          <a:xfrm>
            <a:off x="5636034" y="881426"/>
            <a:ext cx="1303342" cy="1250117"/>
          </a:xfrm>
          <a:custGeom>
            <a:avLst/>
            <a:gdLst>
              <a:gd name="connsiteX0" fmla="*/ 0 w 1737789"/>
              <a:gd name="connsiteY0" fmla="*/ 833412 h 1666823"/>
              <a:gd name="connsiteX1" fmla="*/ 868895 w 1737789"/>
              <a:gd name="connsiteY1" fmla="*/ 0 h 1666823"/>
              <a:gd name="connsiteX2" fmla="*/ 1737790 w 1737789"/>
              <a:gd name="connsiteY2" fmla="*/ 833412 h 1666823"/>
              <a:gd name="connsiteX3" fmla="*/ 868895 w 1737789"/>
              <a:gd name="connsiteY3" fmla="*/ 1666824 h 1666823"/>
              <a:gd name="connsiteX4" fmla="*/ 0 w 1737789"/>
              <a:gd name="connsiteY4" fmla="*/ 833412 h 1666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37789" h="1666823">
                <a:moveTo>
                  <a:pt x="0" y="833412"/>
                </a:moveTo>
                <a:cubicBezTo>
                  <a:pt x="0" y="373131"/>
                  <a:pt x="389018" y="0"/>
                  <a:pt x="868895" y="0"/>
                </a:cubicBezTo>
                <a:cubicBezTo>
                  <a:pt x="1348772" y="0"/>
                  <a:pt x="1737790" y="373131"/>
                  <a:pt x="1737790" y="833412"/>
                </a:cubicBezTo>
                <a:cubicBezTo>
                  <a:pt x="1737790" y="1293693"/>
                  <a:pt x="1348772" y="1666824"/>
                  <a:pt x="868895" y="1666824"/>
                </a:cubicBezTo>
                <a:cubicBezTo>
                  <a:pt x="389018" y="1666824"/>
                  <a:pt x="0" y="1293693"/>
                  <a:pt x="0" y="833412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04205" tIns="196411" rIns="204205" bIns="196411" numCol="1" spcCol="1270" anchor="ctr" anchorCtr="0">
            <a:noAutofit/>
          </a:bodyPr>
          <a:lstStyle/>
          <a:p>
            <a:pPr algn="ctr" defTabSz="46671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050" dirty="0"/>
              <a:t>Understand </a:t>
            </a:r>
          </a:p>
          <a:p>
            <a:pPr algn="ctr" defTabSz="46671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050" dirty="0"/>
              <a:t>Requirements</a:t>
            </a:r>
          </a:p>
          <a:p>
            <a:pPr algn="ctr" defTabSz="46671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050" dirty="0"/>
              <a:t>Discovery</a:t>
            </a:r>
          </a:p>
          <a:p>
            <a:pPr algn="ctr" defTabSz="46671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900" dirty="0"/>
          </a:p>
        </p:txBody>
      </p:sp>
      <p:sp>
        <p:nvSpPr>
          <p:cNvPr id="12" name="Freeform 8"/>
          <p:cNvSpPr/>
          <p:nvPr/>
        </p:nvSpPr>
        <p:spPr>
          <a:xfrm rot="4628571">
            <a:off x="6356782" y="2147518"/>
            <a:ext cx="237165" cy="362305"/>
          </a:xfrm>
          <a:custGeom>
            <a:avLst/>
            <a:gdLst>
              <a:gd name="connsiteX0" fmla="*/ 0 w 316220"/>
              <a:gd name="connsiteY0" fmla="*/ 96615 h 483073"/>
              <a:gd name="connsiteX1" fmla="*/ 158110 w 316220"/>
              <a:gd name="connsiteY1" fmla="*/ 96615 h 483073"/>
              <a:gd name="connsiteX2" fmla="*/ 158110 w 316220"/>
              <a:gd name="connsiteY2" fmla="*/ 0 h 483073"/>
              <a:gd name="connsiteX3" fmla="*/ 316220 w 316220"/>
              <a:gd name="connsiteY3" fmla="*/ 241537 h 483073"/>
              <a:gd name="connsiteX4" fmla="*/ 158110 w 316220"/>
              <a:gd name="connsiteY4" fmla="*/ 483073 h 483073"/>
              <a:gd name="connsiteX5" fmla="*/ 158110 w 316220"/>
              <a:gd name="connsiteY5" fmla="*/ 386458 h 483073"/>
              <a:gd name="connsiteX6" fmla="*/ 0 w 316220"/>
              <a:gd name="connsiteY6" fmla="*/ 386458 h 483073"/>
              <a:gd name="connsiteX7" fmla="*/ 0 w 316220"/>
              <a:gd name="connsiteY7" fmla="*/ 96615 h 483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6220" h="483073">
                <a:moveTo>
                  <a:pt x="0" y="96615"/>
                </a:moveTo>
                <a:lnTo>
                  <a:pt x="158110" y="96615"/>
                </a:lnTo>
                <a:lnTo>
                  <a:pt x="158110" y="0"/>
                </a:lnTo>
                <a:lnTo>
                  <a:pt x="316220" y="241537"/>
                </a:lnTo>
                <a:lnTo>
                  <a:pt x="158110" y="483073"/>
                </a:lnTo>
                <a:lnTo>
                  <a:pt x="158110" y="386458"/>
                </a:lnTo>
                <a:lnTo>
                  <a:pt x="0" y="386458"/>
                </a:lnTo>
                <a:lnTo>
                  <a:pt x="0" y="96615"/>
                </a:lnTo>
                <a:close/>
              </a:path>
            </a:pathLst>
          </a:cu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72461" rIns="71149" bIns="72461" numCol="1" spcCol="1270" anchor="ctr" anchorCtr="0">
            <a:noAutofit/>
          </a:bodyPr>
          <a:lstStyle/>
          <a:p>
            <a:pPr algn="ctr" defTabSz="46671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050"/>
          </a:p>
        </p:txBody>
      </p:sp>
      <p:sp>
        <p:nvSpPr>
          <p:cNvPr id="13" name="Freeform 9"/>
          <p:cNvSpPr/>
          <p:nvPr/>
        </p:nvSpPr>
        <p:spPr>
          <a:xfrm>
            <a:off x="6109335" y="2539888"/>
            <a:ext cx="1073495" cy="1073495"/>
          </a:xfrm>
          <a:custGeom>
            <a:avLst/>
            <a:gdLst>
              <a:gd name="connsiteX0" fmla="*/ 0 w 1431327"/>
              <a:gd name="connsiteY0" fmla="*/ 715664 h 1431327"/>
              <a:gd name="connsiteX1" fmla="*/ 715664 w 1431327"/>
              <a:gd name="connsiteY1" fmla="*/ 0 h 1431327"/>
              <a:gd name="connsiteX2" fmla="*/ 1431328 w 1431327"/>
              <a:gd name="connsiteY2" fmla="*/ 715664 h 1431327"/>
              <a:gd name="connsiteX3" fmla="*/ 715664 w 1431327"/>
              <a:gd name="connsiteY3" fmla="*/ 1431328 h 1431327"/>
              <a:gd name="connsiteX4" fmla="*/ 0 w 1431327"/>
              <a:gd name="connsiteY4" fmla="*/ 715664 h 1431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31327" h="1431327">
                <a:moveTo>
                  <a:pt x="0" y="715664"/>
                </a:moveTo>
                <a:cubicBezTo>
                  <a:pt x="0" y="320414"/>
                  <a:pt x="320414" y="0"/>
                  <a:pt x="715664" y="0"/>
                </a:cubicBezTo>
                <a:cubicBezTo>
                  <a:pt x="1110914" y="0"/>
                  <a:pt x="1431328" y="320414"/>
                  <a:pt x="1431328" y="715664"/>
                </a:cubicBezTo>
                <a:cubicBezTo>
                  <a:pt x="1431328" y="1110914"/>
                  <a:pt x="1110914" y="1431328"/>
                  <a:pt x="715664" y="1431328"/>
                </a:cubicBezTo>
                <a:cubicBezTo>
                  <a:pt x="320414" y="1431328"/>
                  <a:pt x="0" y="1110914"/>
                  <a:pt x="0" y="715664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2450" tIns="172450" rIns="172450" bIns="172450" numCol="1" spcCol="1270" anchor="ctr" anchorCtr="0">
            <a:noAutofit/>
          </a:bodyPr>
          <a:lstStyle/>
          <a:p>
            <a:pPr algn="ctr" defTabSz="533387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dirty="0"/>
              <a:t>Propose Solution</a:t>
            </a:r>
          </a:p>
        </p:txBody>
      </p:sp>
      <p:sp>
        <p:nvSpPr>
          <p:cNvPr id="14" name="Freeform 10"/>
          <p:cNvSpPr/>
          <p:nvPr/>
        </p:nvSpPr>
        <p:spPr>
          <a:xfrm rot="18514286">
            <a:off x="6022878" y="3507964"/>
            <a:ext cx="269533" cy="362306"/>
          </a:xfrm>
          <a:custGeom>
            <a:avLst/>
            <a:gdLst>
              <a:gd name="connsiteX0" fmla="*/ 0 w 359376"/>
              <a:gd name="connsiteY0" fmla="*/ 96615 h 483073"/>
              <a:gd name="connsiteX1" fmla="*/ 179688 w 359376"/>
              <a:gd name="connsiteY1" fmla="*/ 96615 h 483073"/>
              <a:gd name="connsiteX2" fmla="*/ 179688 w 359376"/>
              <a:gd name="connsiteY2" fmla="*/ 0 h 483073"/>
              <a:gd name="connsiteX3" fmla="*/ 359376 w 359376"/>
              <a:gd name="connsiteY3" fmla="*/ 241537 h 483073"/>
              <a:gd name="connsiteX4" fmla="*/ 179688 w 359376"/>
              <a:gd name="connsiteY4" fmla="*/ 483073 h 483073"/>
              <a:gd name="connsiteX5" fmla="*/ 179688 w 359376"/>
              <a:gd name="connsiteY5" fmla="*/ 386458 h 483073"/>
              <a:gd name="connsiteX6" fmla="*/ 0 w 359376"/>
              <a:gd name="connsiteY6" fmla="*/ 386458 h 483073"/>
              <a:gd name="connsiteX7" fmla="*/ 0 w 359376"/>
              <a:gd name="connsiteY7" fmla="*/ 96615 h 483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9376" h="483073">
                <a:moveTo>
                  <a:pt x="359376" y="386458"/>
                </a:moveTo>
                <a:lnTo>
                  <a:pt x="179688" y="386458"/>
                </a:lnTo>
                <a:lnTo>
                  <a:pt x="179688" y="483073"/>
                </a:lnTo>
                <a:lnTo>
                  <a:pt x="0" y="241536"/>
                </a:lnTo>
                <a:lnTo>
                  <a:pt x="179688" y="0"/>
                </a:lnTo>
                <a:lnTo>
                  <a:pt x="179688" y="96615"/>
                </a:lnTo>
                <a:lnTo>
                  <a:pt x="359376" y="96615"/>
                </a:lnTo>
                <a:lnTo>
                  <a:pt x="359376" y="386458"/>
                </a:lnTo>
                <a:close/>
              </a:path>
            </a:pathLst>
          </a:cu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0859" tIns="72461" rIns="1" bIns="72461" numCol="1" spcCol="1270" anchor="ctr" anchorCtr="0">
            <a:noAutofit/>
          </a:bodyPr>
          <a:lstStyle/>
          <a:p>
            <a:pPr algn="ctr" defTabSz="46671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050"/>
          </a:p>
        </p:txBody>
      </p:sp>
      <p:sp>
        <p:nvSpPr>
          <p:cNvPr id="15" name="Freeform 11"/>
          <p:cNvSpPr/>
          <p:nvPr/>
        </p:nvSpPr>
        <p:spPr>
          <a:xfrm>
            <a:off x="5083958" y="3799051"/>
            <a:ext cx="1115952" cy="1073495"/>
          </a:xfrm>
          <a:custGeom>
            <a:avLst/>
            <a:gdLst>
              <a:gd name="connsiteX0" fmla="*/ 0 w 1655759"/>
              <a:gd name="connsiteY0" fmla="*/ 715664 h 1431327"/>
              <a:gd name="connsiteX1" fmla="*/ 827880 w 1655759"/>
              <a:gd name="connsiteY1" fmla="*/ 0 h 1431327"/>
              <a:gd name="connsiteX2" fmla="*/ 1655760 w 1655759"/>
              <a:gd name="connsiteY2" fmla="*/ 715664 h 1431327"/>
              <a:gd name="connsiteX3" fmla="*/ 827880 w 1655759"/>
              <a:gd name="connsiteY3" fmla="*/ 1431328 h 1431327"/>
              <a:gd name="connsiteX4" fmla="*/ 0 w 1655759"/>
              <a:gd name="connsiteY4" fmla="*/ 715664 h 1431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55759" h="1431327">
                <a:moveTo>
                  <a:pt x="0" y="715664"/>
                </a:moveTo>
                <a:cubicBezTo>
                  <a:pt x="0" y="320414"/>
                  <a:pt x="370655" y="0"/>
                  <a:pt x="827880" y="0"/>
                </a:cubicBezTo>
                <a:cubicBezTo>
                  <a:pt x="1285105" y="0"/>
                  <a:pt x="1655760" y="320414"/>
                  <a:pt x="1655760" y="715664"/>
                </a:cubicBezTo>
                <a:cubicBezTo>
                  <a:pt x="1655760" y="1110914"/>
                  <a:pt x="1285105" y="1431328"/>
                  <a:pt x="827880" y="1431328"/>
                </a:cubicBezTo>
                <a:cubicBezTo>
                  <a:pt x="370655" y="1431328"/>
                  <a:pt x="0" y="1110914"/>
                  <a:pt x="0" y="715664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95195" tIns="170545" rIns="195195" bIns="170545" numCol="1" spcCol="1270" anchor="ctr" anchorCtr="0">
            <a:noAutofit/>
          </a:bodyPr>
          <a:lstStyle/>
          <a:p>
            <a:pPr algn="ctr" defTabSz="46671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050" dirty="0"/>
              <a:t>Demonstrate Capability</a:t>
            </a:r>
          </a:p>
        </p:txBody>
      </p:sp>
      <p:sp>
        <p:nvSpPr>
          <p:cNvPr id="16" name="Freeform 12"/>
          <p:cNvSpPr/>
          <p:nvPr/>
        </p:nvSpPr>
        <p:spPr>
          <a:xfrm>
            <a:off x="4681369" y="4154644"/>
            <a:ext cx="240023" cy="362306"/>
          </a:xfrm>
          <a:custGeom>
            <a:avLst/>
            <a:gdLst>
              <a:gd name="connsiteX0" fmla="*/ 0 w 320029"/>
              <a:gd name="connsiteY0" fmla="*/ 96615 h 483073"/>
              <a:gd name="connsiteX1" fmla="*/ 160015 w 320029"/>
              <a:gd name="connsiteY1" fmla="*/ 96615 h 483073"/>
              <a:gd name="connsiteX2" fmla="*/ 160015 w 320029"/>
              <a:gd name="connsiteY2" fmla="*/ 0 h 483073"/>
              <a:gd name="connsiteX3" fmla="*/ 320029 w 320029"/>
              <a:gd name="connsiteY3" fmla="*/ 241537 h 483073"/>
              <a:gd name="connsiteX4" fmla="*/ 160015 w 320029"/>
              <a:gd name="connsiteY4" fmla="*/ 483073 h 483073"/>
              <a:gd name="connsiteX5" fmla="*/ 160015 w 320029"/>
              <a:gd name="connsiteY5" fmla="*/ 386458 h 483073"/>
              <a:gd name="connsiteX6" fmla="*/ 0 w 320029"/>
              <a:gd name="connsiteY6" fmla="*/ 386458 h 483073"/>
              <a:gd name="connsiteX7" fmla="*/ 0 w 320029"/>
              <a:gd name="connsiteY7" fmla="*/ 96615 h 483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0029" h="483073">
                <a:moveTo>
                  <a:pt x="320029" y="386458"/>
                </a:moveTo>
                <a:lnTo>
                  <a:pt x="160014" y="386458"/>
                </a:lnTo>
                <a:lnTo>
                  <a:pt x="160014" y="483073"/>
                </a:lnTo>
                <a:lnTo>
                  <a:pt x="0" y="241536"/>
                </a:lnTo>
                <a:lnTo>
                  <a:pt x="160014" y="0"/>
                </a:lnTo>
                <a:lnTo>
                  <a:pt x="160014" y="96615"/>
                </a:lnTo>
                <a:lnTo>
                  <a:pt x="320029" y="96615"/>
                </a:lnTo>
                <a:lnTo>
                  <a:pt x="320029" y="386458"/>
                </a:lnTo>
                <a:close/>
              </a:path>
            </a:pathLst>
          </a:cu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2007" tIns="72462" rIns="1" bIns="72461" numCol="1" spcCol="1270" anchor="ctr" anchorCtr="0">
            <a:noAutofit/>
          </a:bodyPr>
          <a:lstStyle/>
          <a:p>
            <a:pPr algn="ctr" defTabSz="46671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050"/>
          </a:p>
        </p:txBody>
      </p:sp>
      <p:sp>
        <p:nvSpPr>
          <p:cNvPr id="17" name="Freeform 13"/>
          <p:cNvSpPr/>
          <p:nvPr/>
        </p:nvSpPr>
        <p:spPr>
          <a:xfrm>
            <a:off x="3494656" y="3799051"/>
            <a:ext cx="1073495" cy="1073495"/>
          </a:xfrm>
          <a:custGeom>
            <a:avLst/>
            <a:gdLst>
              <a:gd name="connsiteX0" fmla="*/ 0 w 1431327"/>
              <a:gd name="connsiteY0" fmla="*/ 715664 h 1431327"/>
              <a:gd name="connsiteX1" fmla="*/ 715664 w 1431327"/>
              <a:gd name="connsiteY1" fmla="*/ 0 h 1431327"/>
              <a:gd name="connsiteX2" fmla="*/ 1431328 w 1431327"/>
              <a:gd name="connsiteY2" fmla="*/ 715664 h 1431327"/>
              <a:gd name="connsiteX3" fmla="*/ 715664 w 1431327"/>
              <a:gd name="connsiteY3" fmla="*/ 1431328 h 1431327"/>
              <a:gd name="connsiteX4" fmla="*/ 0 w 1431327"/>
              <a:gd name="connsiteY4" fmla="*/ 715664 h 1431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31327" h="1431327">
                <a:moveTo>
                  <a:pt x="0" y="715664"/>
                </a:moveTo>
                <a:cubicBezTo>
                  <a:pt x="0" y="320414"/>
                  <a:pt x="320414" y="0"/>
                  <a:pt x="715664" y="0"/>
                </a:cubicBezTo>
                <a:cubicBezTo>
                  <a:pt x="1110914" y="0"/>
                  <a:pt x="1431328" y="320414"/>
                  <a:pt x="1431328" y="715664"/>
                </a:cubicBezTo>
                <a:cubicBezTo>
                  <a:pt x="1431328" y="1110914"/>
                  <a:pt x="1110914" y="1431328"/>
                  <a:pt x="715664" y="1431328"/>
                </a:cubicBezTo>
                <a:cubicBezTo>
                  <a:pt x="320414" y="1431328"/>
                  <a:pt x="0" y="1110914"/>
                  <a:pt x="0" y="715664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3402" tIns="173402" rIns="173402" bIns="173402" numCol="1" spcCol="1270" anchor="ctr" anchorCtr="0">
            <a:noAutofit/>
          </a:bodyPr>
          <a:lstStyle/>
          <a:p>
            <a:pPr algn="ctr" defTabSz="566724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75" dirty="0"/>
              <a:t>Negotiate</a:t>
            </a:r>
          </a:p>
        </p:txBody>
      </p:sp>
      <p:sp>
        <p:nvSpPr>
          <p:cNvPr id="18" name="Freeform 14"/>
          <p:cNvSpPr/>
          <p:nvPr/>
        </p:nvSpPr>
        <p:spPr>
          <a:xfrm rot="3085714">
            <a:off x="3392037" y="3531363"/>
            <a:ext cx="284629" cy="362305"/>
          </a:xfrm>
          <a:custGeom>
            <a:avLst/>
            <a:gdLst>
              <a:gd name="connsiteX0" fmla="*/ 0 w 379504"/>
              <a:gd name="connsiteY0" fmla="*/ 96615 h 483073"/>
              <a:gd name="connsiteX1" fmla="*/ 189752 w 379504"/>
              <a:gd name="connsiteY1" fmla="*/ 96615 h 483073"/>
              <a:gd name="connsiteX2" fmla="*/ 189752 w 379504"/>
              <a:gd name="connsiteY2" fmla="*/ 0 h 483073"/>
              <a:gd name="connsiteX3" fmla="*/ 379504 w 379504"/>
              <a:gd name="connsiteY3" fmla="*/ 241537 h 483073"/>
              <a:gd name="connsiteX4" fmla="*/ 189752 w 379504"/>
              <a:gd name="connsiteY4" fmla="*/ 483073 h 483073"/>
              <a:gd name="connsiteX5" fmla="*/ 189752 w 379504"/>
              <a:gd name="connsiteY5" fmla="*/ 386458 h 483073"/>
              <a:gd name="connsiteX6" fmla="*/ 0 w 379504"/>
              <a:gd name="connsiteY6" fmla="*/ 386458 h 483073"/>
              <a:gd name="connsiteX7" fmla="*/ 0 w 379504"/>
              <a:gd name="connsiteY7" fmla="*/ 96615 h 483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9504" h="483073">
                <a:moveTo>
                  <a:pt x="379504" y="386458"/>
                </a:moveTo>
                <a:lnTo>
                  <a:pt x="189752" y="386458"/>
                </a:lnTo>
                <a:lnTo>
                  <a:pt x="189752" y="483073"/>
                </a:lnTo>
                <a:lnTo>
                  <a:pt x="0" y="241536"/>
                </a:lnTo>
                <a:lnTo>
                  <a:pt x="189752" y="0"/>
                </a:lnTo>
                <a:lnTo>
                  <a:pt x="189752" y="96615"/>
                </a:lnTo>
                <a:lnTo>
                  <a:pt x="379504" y="96615"/>
                </a:lnTo>
                <a:lnTo>
                  <a:pt x="379504" y="386458"/>
                </a:lnTo>
                <a:close/>
              </a:path>
            </a:pathLst>
          </a:cu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388" tIns="72461" rIns="0" bIns="72461" numCol="1" spcCol="1270" anchor="ctr" anchorCtr="0">
            <a:noAutofit/>
          </a:bodyPr>
          <a:lstStyle/>
          <a:p>
            <a:pPr algn="ctr" defTabSz="46671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050"/>
          </a:p>
        </p:txBody>
      </p:sp>
      <p:sp>
        <p:nvSpPr>
          <p:cNvPr id="19" name="Freeform 15"/>
          <p:cNvSpPr/>
          <p:nvPr/>
        </p:nvSpPr>
        <p:spPr>
          <a:xfrm>
            <a:off x="2490507" y="2539888"/>
            <a:ext cx="1073495" cy="1073495"/>
          </a:xfrm>
          <a:custGeom>
            <a:avLst/>
            <a:gdLst>
              <a:gd name="connsiteX0" fmla="*/ 0 w 1431327"/>
              <a:gd name="connsiteY0" fmla="*/ 715664 h 1431327"/>
              <a:gd name="connsiteX1" fmla="*/ 715664 w 1431327"/>
              <a:gd name="connsiteY1" fmla="*/ 0 h 1431327"/>
              <a:gd name="connsiteX2" fmla="*/ 1431328 w 1431327"/>
              <a:gd name="connsiteY2" fmla="*/ 715664 h 1431327"/>
              <a:gd name="connsiteX3" fmla="*/ 715664 w 1431327"/>
              <a:gd name="connsiteY3" fmla="*/ 1431328 h 1431327"/>
              <a:gd name="connsiteX4" fmla="*/ 0 w 1431327"/>
              <a:gd name="connsiteY4" fmla="*/ 715664 h 1431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31327" h="1431327">
                <a:moveTo>
                  <a:pt x="0" y="715664"/>
                </a:moveTo>
                <a:cubicBezTo>
                  <a:pt x="0" y="320414"/>
                  <a:pt x="320414" y="0"/>
                  <a:pt x="715664" y="0"/>
                </a:cubicBezTo>
                <a:cubicBezTo>
                  <a:pt x="1110914" y="0"/>
                  <a:pt x="1431328" y="320414"/>
                  <a:pt x="1431328" y="715664"/>
                </a:cubicBezTo>
                <a:cubicBezTo>
                  <a:pt x="1431328" y="1110914"/>
                  <a:pt x="1110914" y="1431328"/>
                  <a:pt x="715664" y="1431328"/>
                </a:cubicBezTo>
                <a:cubicBezTo>
                  <a:pt x="320414" y="1431328"/>
                  <a:pt x="0" y="1110914"/>
                  <a:pt x="0" y="715664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3402" tIns="173402" rIns="173402" bIns="173402" numCol="1" spcCol="1270" anchor="ctr" anchorCtr="0">
            <a:noAutofit/>
          </a:bodyPr>
          <a:lstStyle/>
          <a:p>
            <a:pPr algn="ctr" defTabSz="566724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75" dirty="0"/>
              <a:t>Close the Deal</a:t>
            </a:r>
          </a:p>
        </p:txBody>
      </p:sp>
      <p:sp>
        <p:nvSpPr>
          <p:cNvPr id="20" name="Freeform 16"/>
          <p:cNvSpPr/>
          <p:nvPr/>
        </p:nvSpPr>
        <p:spPr>
          <a:xfrm rot="16971429">
            <a:off x="3062335" y="2118262"/>
            <a:ext cx="284628" cy="362305"/>
          </a:xfrm>
          <a:custGeom>
            <a:avLst/>
            <a:gdLst>
              <a:gd name="connsiteX0" fmla="*/ 0 w 379504"/>
              <a:gd name="connsiteY0" fmla="*/ 96615 h 483073"/>
              <a:gd name="connsiteX1" fmla="*/ 189752 w 379504"/>
              <a:gd name="connsiteY1" fmla="*/ 96615 h 483073"/>
              <a:gd name="connsiteX2" fmla="*/ 189752 w 379504"/>
              <a:gd name="connsiteY2" fmla="*/ 0 h 483073"/>
              <a:gd name="connsiteX3" fmla="*/ 379504 w 379504"/>
              <a:gd name="connsiteY3" fmla="*/ 241537 h 483073"/>
              <a:gd name="connsiteX4" fmla="*/ 189752 w 379504"/>
              <a:gd name="connsiteY4" fmla="*/ 483073 h 483073"/>
              <a:gd name="connsiteX5" fmla="*/ 189752 w 379504"/>
              <a:gd name="connsiteY5" fmla="*/ 386458 h 483073"/>
              <a:gd name="connsiteX6" fmla="*/ 0 w 379504"/>
              <a:gd name="connsiteY6" fmla="*/ 386458 h 483073"/>
              <a:gd name="connsiteX7" fmla="*/ 0 w 379504"/>
              <a:gd name="connsiteY7" fmla="*/ 96615 h 483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9504" h="483073">
                <a:moveTo>
                  <a:pt x="0" y="96615"/>
                </a:moveTo>
                <a:lnTo>
                  <a:pt x="189752" y="96615"/>
                </a:lnTo>
                <a:lnTo>
                  <a:pt x="189752" y="0"/>
                </a:lnTo>
                <a:lnTo>
                  <a:pt x="379504" y="241537"/>
                </a:lnTo>
                <a:lnTo>
                  <a:pt x="189752" y="483073"/>
                </a:lnTo>
                <a:lnTo>
                  <a:pt x="189752" y="386458"/>
                </a:lnTo>
                <a:lnTo>
                  <a:pt x="0" y="386458"/>
                </a:lnTo>
                <a:lnTo>
                  <a:pt x="0" y="96615"/>
                </a:lnTo>
                <a:close/>
              </a:path>
            </a:pathLst>
          </a:cu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-1" tIns="72461" rIns="85388" bIns="72461" numCol="1" spcCol="1270" anchor="ctr" anchorCtr="0">
            <a:noAutofit/>
          </a:bodyPr>
          <a:lstStyle/>
          <a:p>
            <a:pPr algn="ctr" defTabSz="46671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050"/>
          </a:p>
        </p:txBody>
      </p:sp>
      <p:sp>
        <p:nvSpPr>
          <p:cNvPr id="21" name="Freeform 17"/>
          <p:cNvSpPr/>
          <p:nvPr/>
        </p:nvSpPr>
        <p:spPr>
          <a:xfrm>
            <a:off x="2848884" y="969737"/>
            <a:ext cx="1073495" cy="1073495"/>
          </a:xfrm>
          <a:custGeom>
            <a:avLst/>
            <a:gdLst>
              <a:gd name="connsiteX0" fmla="*/ 0 w 1431327"/>
              <a:gd name="connsiteY0" fmla="*/ 715664 h 1431327"/>
              <a:gd name="connsiteX1" fmla="*/ 715664 w 1431327"/>
              <a:gd name="connsiteY1" fmla="*/ 0 h 1431327"/>
              <a:gd name="connsiteX2" fmla="*/ 1431328 w 1431327"/>
              <a:gd name="connsiteY2" fmla="*/ 715664 h 1431327"/>
              <a:gd name="connsiteX3" fmla="*/ 715664 w 1431327"/>
              <a:gd name="connsiteY3" fmla="*/ 1431328 h 1431327"/>
              <a:gd name="connsiteX4" fmla="*/ 0 w 1431327"/>
              <a:gd name="connsiteY4" fmla="*/ 715664 h 1431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31327" h="1431327">
                <a:moveTo>
                  <a:pt x="0" y="715664"/>
                </a:moveTo>
                <a:cubicBezTo>
                  <a:pt x="0" y="320414"/>
                  <a:pt x="320414" y="0"/>
                  <a:pt x="715664" y="0"/>
                </a:cubicBezTo>
                <a:cubicBezTo>
                  <a:pt x="1110914" y="0"/>
                  <a:pt x="1431328" y="320414"/>
                  <a:pt x="1431328" y="715664"/>
                </a:cubicBezTo>
                <a:cubicBezTo>
                  <a:pt x="1431328" y="1110914"/>
                  <a:pt x="1110914" y="1431328"/>
                  <a:pt x="715664" y="1431328"/>
                </a:cubicBezTo>
                <a:cubicBezTo>
                  <a:pt x="320414" y="1431328"/>
                  <a:pt x="0" y="1110914"/>
                  <a:pt x="0" y="715664"/>
                </a:cubicBezTo>
                <a:close/>
              </a:path>
            </a:pathLst>
          </a:custGeom>
          <a:solidFill>
            <a:srgbClr val="FF000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3402" tIns="173402" rIns="173402" bIns="173402" numCol="1" spcCol="1270" anchor="ctr" anchorCtr="0">
            <a:noAutofit/>
          </a:bodyPr>
          <a:lstStyle/>
          <a:p>
            <a:pPr algn="ctr" defTabSz="566724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75" dirty="0"/>
              <a:t>Deliver and Follow up</a:t>
            </a:r>
          </a:p>
        </p:txBody>
      </p:sp>
      <p:sp>
        <p:nvSpPr>
          <p:cNvPr id="22" name="Freeform 18"/>
          <p:cNvSpPr/>
          <p:nvPr/>
        </p:nvSpPr>
        <p:spPr>
          <a:xfrm rot="20055068">
            <a:off x="3961450" y="978904"/>
            <a:ext cx="284876" cy="362305"/>
          </a:xfrm>
          <a:custGeom>
            <a:avLst/>
            <a:gdLst>
              <a:gd name="connsiteX0" fmla="*/ 0 w 379835"/>
              <a:gd name="connsiteY0" fmla="*/ 96615 h 483073"/>
              <a:gd name="connsiteX1" fmla="*/ 189918 w 379835"/>
              <a:gd name="connsiteY1" fmla="*/ 96615 h 483073"/>
              <a:gd name="connsiteX2" fmla="*/ 189918 w 379835"/>
              <a:gd name="connsiteY2" fmla="*/ 0 h 483073"/>
              <a:gd name="connsiteX3" fmla="*/ 379835 w 379835"/>
              <a:gd name="connsiteY3" fmla="*/ 241537 h 483073"/>
              <a:gd name="connsiteX4" fmla="*/ 189918 w 379835"/>
              <a:gd name="connsiteY4" fmla="*/ 483073 h 483073"/>
              <a:gd name="connsiteX5" fmla="*/ 189918 w 379835"/>
              <a:gd name="connsiteY5" fmla="*/ 386458 h 483073"/>
              <a:gd name="connsiteX6" fmla="*/ 0 w 379835"/>
              <a:gd name="connsiteY6" fmla="*/ 386458 h 483073"/>
              <a:gd name="connsiteX7" fmla="*/ 0 w 379835"/>
              <a:gd name="connsiteY7" fmla="*/ 96615 h 483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9835" h="483073">
                <a:moveTo>
                  <a:pt x="0" y="96615"/>
                </a:moveTo>
                <a:lnTo>
                  <a:pt x="189918" y="96615"/>
                </a:lnTo>
                <a:lnTo>
                  <a:pt x="189918" y="0"/>
                </a:lnTo>
                <a:lnTo>
                  <a:pt x="379835" y="241537"/>
                </a:lnTo>
                <a:lnTo>
                  <a:pt x="189918" y="483073"/>
                </a:lnTo>
                <a:lnTo>
                  <a:pt x="189918" y="386458"/>
                </a:lnTo>
                <a:lnTo>
                  <a:pt x="0" y="386458"/>
                </a:lnTo>
                <a:lnTo>
                  <a:pt x="0" y="96615"/>
                </a:lnTo>
                <a:close/>
              </a:path>
            </a:pathLst>
          </a:cu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-1" tIns="72461" rIns="85463" bIns="72461" numCol="1" spcCol="1270" anchor="ctr" anchorCtr="0">
            <a:noAutofit/>
          </a:bodyPr>
          <a:lstStyle/>
          <a:p>
            <a:pPr algn="ctr" defTabSz="46671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050"/>
          </a:p>
        </p:txBody>
      </p:sp>
      <p:sp>
        <p:nvSpPr>
          <p:cNvPr id="23" name="Flowchart: Display 22"/>
          <p:cNvSpPr/>
          <p:nvPr/>
        </p:nvSpPr>
        <p:spPr>
          <a:xfrm>
            <a:off x="4189999" y="2342006"/>
            <a:ext cx="1556951" cy="459486"/>
          </a:xfrm>
          <a:prstGeom prst="flowChartDisplay">
            <a:avLst/>
          </a:prstGeom>
          <a:solidFill>
            <a:srgbClr val="FFC000">
              <a:alpha val="5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Sale Cycle</a:t>
            </a:r>
          </a:p>
        </p:txBody>
      </p:sp>
      <p:sp>
        <p:nvSpPr>
          <p:cNvPr id="24" name="Pentagon 3"/>
          <p:cNvSpPr/>
          <p:nvPr/>
        </p:nvSpPr>
        <p:spPr>
          <a:xfrm>
            <a:off x="2996371" y="365896"/>
            <a:ext cx="1350284" cy="359204"/>
          </a:xfrm>
          <a:prstGeom prst="homePlat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tx1"/>
                </a:solidFill>
              </a:rPr>
              <a:t>Qualified Leads</a:t>
            </a:r>
          </a:p>
        </p:txBody>
      </p:sp>
      <p:cxnSp>
        <p:nvCxnSpPr>
          <p:cNvPr id="3" name="Straight Arrow Connector 2"/>
          <p:cNvCxnSpPr/>
          <p:nvPr/>
        </p:nvCxnSpPr>
        <p:spPr>
          <a:xfrm flipH="1" flipV="1">
            <a:off x="6996658" y="1582695"/>
            <a:ext cx="887701" cy="4605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7831814" y="2009852"/>
            <a:ext cx="1274821" cy="8579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Breakdown occurs</a:t>
            </a:r>
          </a:p>
        </p:txBody>
      </p:sp>
    </p:spTree>
    <p:extLst>
      <p:ext uri="{BB962C8B-B14F-4D97-AF65-F5344CB8AC3E}">
        <p14:creationId xmlns:p14="http://schemas.microsoft.com/office/powerpoint/2010/main" val="989463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9834A3-900A-457E-ACC8-5542F73CA25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Helvetica LT Std Cond Blk" panose="020B0806030502050204" pitchFamily="34" charset="0"/>
              </a:rPr>
              <a:t>Do you have Xtreme Ownership?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20F21C6-0867-44DF-9B44-C9170DDBFB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5323" y="3070370"/>
            <a:ext cx="1845214" cy="1827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02441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Opening Stage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decoded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708A1-6575-8D4A-A5EC-586CFF3AA03F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sz="2900" dirty="0"/>
              <a:t>Elevator Speech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300" dirty="0"/>
              <a:t>How to get the call off to a good start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300" dirty="0"/>
              <a:t>A strong opening is critical – only one chance at a first impression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300" dirty="0"/>
              <a:t>Introduction</a:t>
            </a:r>
          </a:p>
          <a:p>
            <a:pPr marL="685800" lvl="2" indent="-171450">
              <a:buFont typeface="Wingdings" panose="05000000000000000000" pitchFamily="2" charset="2"/>
              <a:buChar char="§"/>
            </a:pPr>
            <a:r>
              <a:rPr lang="en-US" sz="1800" dirty="0"/>
              <a:t>How to properly introduce yourself</a:t>
            </a:r>
          </a:p>
          <a:p>
            <a:pPr marL="685800" lvl="2" indent="-171450">
              <a:buFont typeface="Wingdings" panose="05000000000000000000" pitchFamily="2" charset="2"/>
              <a:buChar char="§"/>
            </a:pPr>
            <a:r>
              <a:rPr lang="en-US" sz="1800" dirty="0"/>
              <a:t>What's pertinent </a:t>
            </a:r>
          </a:p>
          <a:p>
            <a:pPr marL="858441" lvl="3" indent="-170260">
              <a:buFont typeface="Wingdings" panose="05000000000000000000" pitchFamily="2" charset="2"/>
              <a:buChar char="q"/>
            </a:pPr>
            <a:r>
              <a:rPr lang="en-US" sz="1800" dirty="0"/>
              <a:t>Company overview</a:t>
            </a:r>
          </a:p>
          <a:p>
            <a:pPr marL="1032272" lvl="4" indent="-170260">
              <a:buFont typeface="Wingdings" panose="05000000000000000000" pitchFamily="2" charset="2"/>
              <a:buChar char="v"/>
            </a:pPr>
            <a:r>
              <a:rPr lang="en-US" sz="1650" dirty="0"/>
              <a:t>Simply highlights who we are, what we do, how we benefit others</a:t>
            </a:r>
          </a:p>
          <a:p>
            <a:pPr marL="858441" lvl="3" indent="-170260">
              <a:buFont typeface="Wingdings" panose="05000000000000000000" pitchFamily="2" charset="2"/>
              <a:buChar char="q"/>
            </a:pPr>
            <a:r>
              <a:rPr lang="en-US" sz="1800" dirty="0"/>
              <a:t>Value proposition</a:t>
            </a:r>
          </a:p>
          <a:p>
            <a:pPr marL="1032272" lvl="4" indent="-170260">
              <a:buFont typeface="Wingdings" panose="05000000000000000000" pitchFamily="2" charset="2"/>
              <a:buChar char="v"/>
            </a:pPr>
            <a:r>
              <a:rPr lang="en-US" sz="1650" dirty="0"/>
              <a:t>Clear statement of the tangible results a customer gets from using your products</a:t>
            </a:r>
          </a:p>
          <a:p>
            <a:pPr marL="858441" lvl="3" indent="-170260">
              <a:buFont typeface="Wingdings" panose="05000000000000000000" pitchFamily="2" charset="2"/>
              <a:buChar char="q"/>
            </a:pPr>
            <a:r>
              <a:rPr lang="en-US" sz="1800" dirty="0"/>
              <a:t>A couple sentences – about 10-15 seconds long</a:t>
            </a:r>
          </a:p>
          <a:p>
            <a:pPr marL="85727" indent="0">
              <a:buNone/>
            </a:pPr>
            <a:r>
              <a:rPr lang="en-US" dirty="0"/>
              <a:t> </a:t>
            </a:r>
          </a:p>
          <a:p>
            <a:pPr marL="85727" indent="0">
              <a:buNone/>
            </a:pPr>
            <a:endParaRPr lang="en-US" sz="2100" dirty="0"/>
          </a:p>
          <a:p>
            <a:pPr marL="85727" indent="0">
              <a:buNone/>
            </a:pPr>
            <a:r>
              <a:rPr lang="en-US" sz="2100" dirty="0"/>
              <a:t>An elevator speech is a short, 1-2 sentence statement that defines who you work with (target market) and the general area in which you help them.</a:t>
            </a:r>
            <a:endParaRPr lang="en-US" dirty="0"/>
          </a:p>
          <a:p>
            <a:pPr marL="685765" lvl="2" indent="0">
              <a:buNone/>
            </a:pPr>
            <a:r>
              <a:rPr lang="en-US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3884349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Investigating stage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84340" y="661886"/>
            <a:ext cx="7886700" cy="501896"/>
          </a:xfrm>
        </p:spPr>
        <p:txBody>
          <a:bodyPr/>
          <a:lstStyle/>
          <a:p>
            <a:r>
              <a:rPr lang="en-US" dirty="0"/>
              <a:t>decoded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708A1-6575-8D4A-A5EC-586CFF3AA03F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749302" y="1555751"/>
            <a:ext cx="7821489" cy="3180829"/>
          </a:xfrm>
        </p:spPr>
        <p:txBody>
          <a:bodyPr/>
          <a:lstStyle/>
          <a:p>
            <a:pPr marL="169858" indent="0">
              <a:buNone/>
            </a:pPr>
            <a:r>
              <a:rPr lang="en-US" dirty="0"/>
              <a:t>How best do we conduct an investigation?</a:t>
            </a:r>
          </a:p>
          <a:p>
            <a:pPr lvl="1"/>
            <a:r>
              <a:rPr lang="en-US" sz="1800" dirty="0"/>
              <a:t>Ask good questions</a:t>
            </a:r>
          </a:p>
          <a:p>
            <a:pPr lvl="1"/>
            <a:r>
              <a:rPr lang="en-US" sz="1800" dirty="0"/>
              <a:t>What types of questions do we ask?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sz="1650" dirty="0"/>
              <a:t>Open vs. Closed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sz="1800" dirty="0"/>
              <a:t>Purpose of which is to</a:t>
            </a:r>
          </a:p>
          <a:p>
            <a:pPr lvl="3">
              <a:buFont typeface="Wingdings" panose="05000000000000000000" pitchFamily="2" charset="2"/>
              <a:buChar char="§"/>
            </a:pPr>
            <a:r>
              <a:rPr lang="en-US" sz="1650" dirty="0"/>
              <a:t>Uncover</a:t>
            </a:r>
          </a:p>
          <a:p>
            <a:pPr lvl="3">
              <a:buFont typeface="Wingdings" panose="05000000000000000000" pitchFamily="2" charset="2"/>
              <a:buChar char="§"/>
            </a:pPr>
            <a:r>
              <a:rPr lang="en-US" sz="1800" dirty="0"/>
              <a:t>Clarify</a:t>
            </a:r>
          </a:p>
          <a:p>
            <a:pPr lvl="3">
              <a:buFont typeface="Wingdings" panose="05000000000000000000" pitchFamily="2" charset="2"/>
              <a:buChar char="§"/>
            </a:pPr>
            <a:r>
              <a:rPr lang="en-US" sz="1800" dirty="0"/>
              <a:t>Develop buyer needs</a:t>
            </a:r>
          </a:p>
          <a:p>
            <a:pPr lvl="3">
              <a:buFont typeface="Wingdings" panose="05000000000000000000" pitchFamily="2" charset="2"/>
              <a:buChar char="§"/>
            </a:pPr>
            <a:endParaRPr lang="en-US" sz="1800" dirty="0"/>
          </a:p>
          <a:p>
            <a:pPr marL="172641" lvl="1" indent="0">
              <a:buNone/>
            </a:pPr>
            <a:r>
              <a:rPr lang="en-US" sz="1800" dirty="0"/>
              <a:t>The Huthwaite group has defined 4 distinct question types.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36355DE-12FC-47AC-A5EF-6BF8630CB3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6363" y="1177375"/>
            <a:ext cx="1757363" cy="2650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2449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92500" lnSpcReduction="20000"/>
          </a:bodyPr>
          <a:lstStyle/>
          <a:p>
            <a:pPr lvl="2"/>
            <a:r>
              <a:rPr lang="en-US" dirty="0"/>
              <a:t>Section 1:</a:t>
            </a:r>
          </a:p>
          <a:p>
            <a:pPr lvl="3"/>
            <a:r>
              <a:rPr lang="en-US" dirty="0">
                <a:solidFill>
                  <a:schemeClr val="bg1"/>
                </a:solidFill>
              </a:rPr>
              <a:t>S</a:t>
            </a:r>
            <a:r>
              <a:rPr lang="en-US" dirty="0"/>
              <a:t>ituation </a:t>
            </a:r>
          </a:p>
          <a:p>
            <a:pPr lvl="2"/>
            <a:r>
              <a:rPr lang="en-US" dirty="0"/>
              <a:t>Section 2:</a:t>
            </a:r>
          </a:p>
          <a:p>
            <a:pPr lvl="3"/>
            <a:r>
              <a:rPr lang="en-US" dirty="0">
                <a:solidFill>
                  <a:schemeClr val="bg1"/>
                </a:solidFill>
              </a:rPr>
              <a:t>P</a:t>
            </a:r>
            <a:r>
              <a:rPr lang="en-US" dirty="0"/>
              <a:t>roblem </a:t>
            </a:r>
          </a:p>
          <a:p>
            <a:pPr lvl="2"/>
            <a:r>
              <a:rPr lang="en-US" dirty="0"/>
              <a:t>Section 3:</a:t>
            </a:r>
          </a:p>
          <a:p>
            <a:pPr lvl="3"/>
            <a:r>
              <a:rPr lang="en-US" dirty="0">
                <a:solidFill>
                  <a:schemeClr val="bg1"/>
                </a:solidFill>
              </a:rPr>
              <a:t>I</a:t>
            </a:r>
            <a:r>
              <a:rPr lang="en-US" dirty="0"/>
              <a:t>mplication</a:t>
            </a:r>
          </a:p>
          <a:p>
            <a:pPr lvl="2"/>
            <a:r>
              <a:rPr lang="en-US" dirty="0"/>
              <a:t>Section 4:</a:t>
            </a:r>
          </a:p>
          <a:p>
            <a:pPr lvl="3"/>
            <a:r>
              <a:rPr lang="en-US" dirty="0">
                <a:solidFill>
                  <a:schemeClr val="bg1"/>
                </a:solidFill>
              </a:rPr>
              <a:t>N</a:t>
            </a:r>
            <a:r>
              <a:rPr lang="en-US" dirty="0"/>
              <a:t>eed-Payoff</a:t>
            </a:r>
          </a:p>
          <a:p>
            <a:pPr lvl="3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9337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Situation	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Defined	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708A1-6575-8D4A-A5EC-586CFF3AA03F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749302" y="2430206"/>
            <a:ext cx="7821489" cy="2233944"/>
          </a:xfrm>
        </p:spPr>
        <p:txBody>
          <a:bodyPr>
            <a:normAutofit/>
          </a:bodyPr>
          <a:lstStyle/>
          <a:p>
            <a:pPr lvl="5"/>
            <a:r>
              <a:rPr lang="en-US" sz="1600" dirty="0"/>
              <a:t>Basic questions</a:t>
            </a:r>
          </a:p>
          <a:p>
            <a:pPr lvl="5"/>
            <a:r>
              <a:rPr lang="en-US" sz="1600" dirty="0"/>
              <a:t>Background</a:t>
            </a:r>
          </a:p>
          <a:p>
            <a:pPr lvl="5"/>
            <a:r>
              <a:rPr lang="en-US" sz="1600" dirty="0"/>
              <a:t>Facts about the buyer’s existing situation	</a:t>
            </a:r>
          </a:p>
          <a:p>
            <a:pPr lvl="5"/>
            <a:r>
              <a:rPr lang="en-US" sz="1600" dirty="0"/>
              <a:t>Not powerful – helpful to you, not for the customer</a:t>
            </a:r>
          </a:p>
          <a:p>
            <a:pPr lvl="6">
              <a:buFont typeface="Courier New" panose="02070309020205020404" pitchFamily="49" charset="0"/>
              <a:buChar char="o"/>
            </a:pPr>
            <a:r>
              <a:rPr lang="en-US" sz="1600" dirty="0"/>
              <a:t>What floor finish do you currently use?</a:t>
            </a:r>
          </a:p>
          <a:p>
            <a:pPr lvl="6">
              <a:buFont typeface="Courier New" panose="02070309020205020404" pitchFamily="49" charset="0"/>
              <a:buChar char="o"/>
            </a:pPr>
            <a:r>
              <a:rPr lang="en-US" sz="1600" dirty="0"/>
              <a:t>Who is your current chemical supplier?</a:t>
            </a:r>
          </a:p>
        </p:txBody>
      </p:sp>
      <p:sp>
        <p:nvSpPr>
          <p:cNvPr id="7" name="Speech Bubble: Oval 6"/>
          <p:cNvSpPr/>
          <p:nvPr/>
        </p:nvSpPr>
        <p:spPr>
          <a:xfrm>
            <a:off x="900144" y="1223706"/>
            <a:ext cx="1574800" cy="1206500"/>
          </a:xfrm>
          <a:prstGeom prst="wedgeEllipseCallout">
            <a:avLst>
              <a:gd name="adj1" fmla="val 37500"/>
              <a:gd name="adj2" fmla="val 5835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r>
              <a:rPr lang="en-US" dirty="0"/>
              <a:t>What’s a Situation Question</a:t>
            </a:r>
          </a:p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F82D9A7-6DDA-4D6D-86F1-2AFD1649BF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3474" y="974189"/>
            <a:ext cx="2620382" cy="1654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81474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problem	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Defined	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708A1-6575-8D4A-A5EC-586CFF3AA03F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749301" y="2430206"/>
            <a:ext cx="8240058" cy="2306374"/>
          </a:xfrm>
        </p:spPr>
        <p:txBody>
          <a:bodyPr>
            <a:normAutofit/>
          </a:bodyPr>
          <a:lstStyle/>
          <a:p>
            <a:pPr lvl="5"/>
            <a:r>
              <a:rPr lang="en-US" sz="1600" dirty="0"/>
              <a:t>Asked to uncover</a:t>
            </a:r>
          </a:p>
          <a:p>
            <a:pPr lvl="6">
              <a:buFont typeface="Courier New" panose="02070309020205020404" pitchFamily="49" charset="0"/>
              <a:buChar char="o"/>
            </a:pPr>
            <a:r>
              <a:rPr lang="en-US" sz="1600" dirty="0"/>
              <a:t>A problem</a:t>
            </a:r>
          </a:p>
          <a:p>
            <a:pPr lvl="6">
              <a:buFont typeface="Courier New" panose="02070309020205020404" pitchFamily="49" charset="0"/>
              <a:buChar char="o"/>
            </a:pPr>
            <a:r>
              <a:rPr lang="en-US" sz="1600" dirty="0"/>
              <a:t>A difficulty</a:t>
            </a:r>
          </a:p>
          <a:p>
            <a:pPr lvl="6">
              <a:buFont typeface="Courier New" panose="02070309020205020404" pitchFamily="49" charset="0"/>
              <a:buChar char="o"/>
            </a:pPr>
            <a:r>
              <a:rPr lang="en-US" sz="1600" dirty="0"/>
              <a:t>A dissatisfaction</a:t>
            </a:r>
          </a:p>
          <a:p>
            <a:pPr lvl="5"/>
            <a:r>
              <a:rPr lang="en-US" sz="1600" dirty="0"/>
              <a:t>People buy if they have a need.</a:t>
            </a:r>
          </a:p>
          <a:p>
            <a:pPr lvl="5"/>
            <a:r>
              <a:rPr lang="en-US" sz="1600" dirty="0"/>
              <a:t>Needs are generated via a problem or dissatisfaction.</a:t>
            </a:r>
          </a:p>
          <a:p>
            <a:pPr lvl="5"/>
            <a:r>
              <a:rPr lang="en-US" sz="1600" dirty="0"/>
              <a:t>The clearer and more explicit the need, the more likely they are to buy.</a:t>
            </a:r>
          </a:p>
        </p:txBody>
      </p:sp>
      <p:sp>
        <p:nvSpPr>
          <p:cNvPr id="7" name="Speech Bubble: Oval 6"/>
          <p:cNvSpPr/>
          <p:nvPr/>
        </p:nvSpPr>
        <p:spPr>
          <a:xfrm>
            <a:off x="900144" y="1223706"/>
            <a:ext cx="1574800" cy="1206500"/>
          </a:xfrm>
          <a:prstGeom prst="wedgeEllipseCallout">
            <a:avLst>
              <a:gd name="adj1" fmla="val 37500"/>
              <a:gd name="adj2" fmla="val 5835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r>
              <a:rPr lang="en-US" dirty="0"/>
              <a:t>What’s a Problem Question</a:t>
            </a:r>
          </a:p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1D4C3EB-F0D9-4398-9E27-2462B72B16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0623" y="1223706"/>
            <a:ext cx="2173233" cy="2059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83555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problem	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Defined	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708A1-6575-8D4A-A5EC-586CFF3AA03F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749302" y="2430206"/>
            <a:ext cx="7821489" cy="2233944"/>
          </a:xfrm>
        </p:spPr>
        <p:txBody>
          <a:bodyPr>
            <a:normAutofit/>
          </a:bodyPr>
          <a:lstStyle/>
          <a:p>
            <a:pPr lvl="5"/>
            <a:r>
              <a:rPr lang="en-US" sz="1800" dirty="0"/>
              <a:t>Reveal the buyer’s Implied Needs</a:t>
            </a:r>
          </a:p>
          <a:p>
            <a:pPr lvl="5"/>
            <a:r>
              <a:rPr lang="en-US" sz="1800" dirty="0"/>
              <a:t>Clarify the buyer’s difficulties and dissatisfactions</a:t>
            </a:r>
          </a:p>
          <a:p>
            <a:pPr lvl="5"/>
            <a:r>
              <a:rPr lang="en-US" sz="1800" dirty="0"/>
              <a:t>Gain shared understanding of the buyer’s problems</a:t>
            </a:r>
          </a:p>
          <a:p>
            <a:pPr lvl="6">
              <a:buFont typeface="Courier New" panose="02070309020205020404" pitchFamily="49" charset="0"/>
              <a:buChar char="o"/>
            </a:pPr>
            <a:r>
              <a:rPr lang="en-US" sz="1800" dirty="0"/>
              <a:t>Typically asked by experienced sellers</a:t>
            </a:r>
          </a:p>
          <a:p>
            <a:pPr lvl="6">
              <a:buFont typeface="Courier New" panose="02070309020205020404" pitchFamily="49" charset="0"/>
              <a:buChar char="o"/>
            </a:pPr>
            <a:r>
              <a:rPr lang="en-US" sz="1800" dirty="0"/>
              <a:t>Must uncover a problem </a:t>
            </a:r>
            <a:r>
              <a:rPr lang="en-US" sz="1800" b="1" dirty="0"/>
              <a:t>you can solve – </a:t>
            </a:r>
            <a:r>
              <a:rPr lang="en-US" sz="1800" dirty="0"/>
              <a:t>so you have something useful to offer the customer</a:t>
            </a:r>
          </a:p>
          <a:p>
            <a:pPr lvl="6">
              <a:buFont typeface="Courier New" panose="02070309020205020404" pitchFamily="49" charset="0"/>
              <a:buChar char="o"/>
            </a:pPr>
            <a:r>
              <a:rPr lang="en-US" sz="1800" dirty="0"/>
              <a:t>Provides the data you need to build the sale</a:t>
            </a:r>
          </a:p>
        </p:txBody>
      </p:sp>
      <p:sp>
        <p:nvSpPr>
          <p:cNvPr id="7" name="Speech Bubble: Oval 6"/>
          <p:cNvSpPr/>
          <p:nvPr/>
        </p:nvSpPr>
        <p:spPr>
          <a:xfrm>
            <a:off x="900144" y="1223706"/>
            <a:ext cx="1574800" cy="1206500"/>
          </a:xfrm>
          <a:prstGeom prst="wedgeEllipseCallout">
            <a:avLst>
              <a:gd name="adj1" fmla="val 37500"/>
              <a:gd name="adj2" fmla="val 5835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r>
              <a:rPr lang="en-US" dirty="0"/>
              <a:t>Why a Problem Question</a:t>
            </a:r>
          </a:p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B70219E-4501-4902-A4C6-4036CF55C2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2959" y="777154"/>
            <a:ext cx="1638760" cy="1552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73927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problem	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Defined	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708A1-6575-8D4A-A5EC-586CFF3AA03F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850154" y="1405349"/>
            <a:ext cx="7821489" cy="3000397"/>
          </a:xfrm>
        </p:spPr>
        <p:txBody>
          <a:bodyPr/>
          <a:lstStyle/>
          <a:p>
            <a:pPr marL="169858" indent="0">
              <a:buNone/>
            </a:pPr>
            <a:r>
              <a:rPr lang="en-US" sz="2100" dirty="0"/>
              <a:t>Examples</a:t>
            </a:r>
          </a:p>
          <a:p>
            <a:pPr lvl="1"/>
            <a:r>
              <a:rPr lang="en-US" sz="1800" dirty="0"/>
              <a:t>What is your turnover rate?</a:t>
            </a:r>
          </a:p>
          <a:p>
            <a:pPr lvl="1"/>
            <a:r>
              <a:rPr lang="en-US" sz="1800" dirty="0"/>
              <a:t>How do you handle foul odor in your restrooms?</a:t>
            </a:r>
          </a:p>
          <a:p>
            <a:pPr lvl="1"/>
            <a:r>
              <a:rPr lang="en-US" sz="1800" dirty="0"/>
              <a:t>How do you conduct quality inspections?</a:t>
            </a:r>
          </a:p>
          <a:p>
            <a:pPr lvl="1"/>
            <a:r>
              <a:rPr lang="en-US" sz="1800" dirty="0"/>
              <a:t>What would you like to improve about your training process?</a:t>
            </a:r>
          </a:p>
          <a:p>
            <a:pPr lvl="1"/>
            <a:r>
              <a:rPr lang="en-US" sz="1800" dirty="0"/>
              <a:t>How satisfied are you with the response time of your current provider?</a:t>
            </a:r>
          </a:p>
          <a:p>
            <a:pPr lvl="1"/>
            <a:r>
              <a:rPr lang="en-US" sz="1800" dirty="0"/>
              <a:t>How many different SKUs do you utilize for basic cleaning?</a:t>
            </a:r>
          </a:p>
          <a:p>
            <a:pPr lvl="1"/>
            <a:r>
              <a:rPr lang="en-US" sz="1800" dirty="0"/>
              <a:t>How much do you spend on freight?</a:t>
            </a:r>
          </a:p>
        </p:txBody>
      </p:sp>
    </p:spTree>
    <p:extLst>
      <p:ext uri="{BB962C8B-B14F-4D97-AF65-F5344CB8AC3E}">
        <p14:creationId xmlns:p14="http://schemas.microsoft.com/office/powerpoint/2010/main" val="142324402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problem	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Defined	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708A1-6575-8D4A-A5EC-586CFF3AA03F}" type="slidenum">
              <a:rPr lang="en-US" smtClean="0"/>
              <a:pPr/>
              <a:t>37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7" name="Speech Bubble: Oval 6"/>
          <p:cNvSpPr/>
          <p:nvPr/>
        </p:nvSpPr>
        <p:spPr>
          <a:xfrm>
            <a:off x="900144" y="1223706"/>
            <a:ext cx="1780385" cy="1206500"/>
          </a:xfrm>
          <a:prstGeom prst="wedgeEllipseCallout">
            <a:avLst>
              <a:gd name="adj1" fmla="val 37500"/>
              <a:gd name="adj2" fmla="val 5835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r>
              <a:rPr lang="en-US" dirty="0"/>
              <a:t>Planning Problem Questions</a:t>
            </a:r>
          </a:p>
          <a:p>
            <a:pPr algn="ctr"/>
            <a:endParaRPr lang="en-US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5475001"/>
              </p:ext>
            </p:extLst>
          </p:nvPr>
        </p:nvGraphicFramePr>
        <p:xfrm>
          <a:off x="2775041" y="1362150"/>
          <a:ext cx="6096000" cy="330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9023">
                  <a:extLst>
                    <a:ext uri="{9D8B030D-6E8A-4147-A177-3AD203B41FA5}">
                      <a16:colId xmlns:a16="http://schemas.microsoft.com/office/drawing/2014/main" val="4249502111"/>
                    </a:ext>
                  </a:extLst>
                </a:gridCol>
                <a:gridCol w="2414977">
                  <a:extLst>
                    <a:ext uri="{9D8B030D-6E8A-4147-A177-3AD203B41FA5}">
                      <a16:colId xmlns:a16="http://schemas.microsoft.com/office/drawing/2014/main" val="3217558540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1454799222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r>
                        <a:rPr lang="en-US" sz="1800" dirty="0"/>
                        <a:t>Product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Problems we offer a superior solution 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Verticals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3260903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r>
                        <a:rPr lang="en-US" sz="1800" dirty="0"/>
                        <a:t>Clean by </a:t>
                      </a:r>
                      <a:r>
                        <a:rPr lang="en-US" sz="1800" dirty="0" err="1"/>
                        <a:t>Peroxy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Too many SKUs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Education</a:t>
                      </a:r>
                      <a:r>
                        <a:rPr lang="en-US" sz="1800" baseline="0" dirty="0"/>
                        <a:t> accounts</a:t>
                      </a:r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4551633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r>
                        <a:rPr lang="en-US" sz="1800" dirty="0"/>
                        <a:t>Sure</a:t>
                      </a:r>
                      <a:r>
                        <a:rPr lang="en-US" sz="1800" baseline="0" dirty="0"/>
                        <a:t> Step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Slippery floors, No</a:t>
                      </a:r>
                      <a:r>
                        <a:rPr lang="en-US" sz="1800" baseline="0" dirty="0"/>
                        <a:t> time to rinse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Dietary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58309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/>
                        <a:t>Lite’n Foamy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Spend is out of</a:t>
                      </a:r>
                      <a:r>
                        <a:rPr lang="en-US" sz="1800" baseline="0" dirty="0"/>
                        <a:t> control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BSCs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6308519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r>
                        <a:rPr lang="en-US" sz="1800" dirty="0" err="1"/>
                        <a:t>ecore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Environmental concerns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Commercial real estate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99964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 err="1"/>
                        <a:t>Profect</a:t>
                      </a:r>
                      <a:r>
                        <a:rPr lang="en-US" sz="1800" dirty="0"/>
                        <a:t> HP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Accelerated</a:t>
                      </a:r>
                      <a:r>
                        <a:rPr lang="en-US" sz="1800" baseline="0" dirty="0"/>
                        <a:t> kill claims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Healthcare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5398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4858702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implication	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Defined	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708A1-6575-8D4A-A5EC-586CFF3AA03F}" type="slidenum">
              <a:rPr lang="en-US" smtClean="0"/>
              <a:pPr/>
              <a:t>38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749302" y="2530472"/>
            <a:ext cx="7821489" cy="2133677"/>
          </a:xfrm>
        </p:spPr>
        <p:txBody>
          <a:bodyPr>
            <a:normAutofit/>
          </a:bodyPr>
          <a:lstStyle/>
          <a:p>
            <a:pPr lvl="5"/>
            <a:r>
              <a:rPr lang="en-US" sz="1800" dirty="0"/>
              <a:t>Asks about the</a:t>
            </a:r>
          </a:p>
          <a:p>
            <a:pPr lvl="6">
              <a:buFont typeface="Courier New" panose="02070309020205020404" pitchFamily="49" charset="0"/>
              <a:buChar char="o"/>
            </a:pPr>
            <a:r>
              <a:rPr lang="en-US" sz="1800" dirty="0"/>
              <a:t>Consequences</a:t>
            </a:r>
          </a:p>
          <a:p>
            <a:pPr lvl="6">
              <a:buFont typeface="Courier New" panose="02070309020205020404" pitchFamily="49" charset="0"/>
              <a:buChar char="o"/>
            </a:pPr>
            <a:r>
              <a:rPr lang="en-US" sz="1800" dirty="0"/>
              <a:t>Effects</a:t>
            </a:r>
          </a:p>
          <a:p>
            <a:pPr lvl="6">
              <a:buFont typeface="Courier New" panose="02070309020205020404" pitchFamily="49" charset="0"/>
              <a:buChar char="o"/>
            </a:pPr>
            <a:r>
              <a:rPr lang="en-US" sz="1800" dirty="0"/>
              <a:t>Implications</a:t>
            </a:r>
          </a:p>
          <a:p>
            <a:pPr lvl="5"/>
            <a:r>
              <a:rPr lang="en-US" sz="1800" dirty="0"/>
              <a:t>They help you sell by building the seriousness of the buyer’s problem so it becomes actionable.</a:t>
            </a:r>
          </a:p>
        </p:txBody>
      </p:sp>
      <p:sp>
        <p:nvSpPr>
          <p:cNvPr id="7" name="Speech Bubble: Oval 6"/>
          <p:cNvSpPr/>
          <p:nvPr/>
        </p:nvSpPr>
        <p:spPr>
          <a:xfrm>
            <a:off x="900144" y="1223706"/>
            <a:ext cx="1855757" cy="1206500"/>
          </a:xfrm>
          <a:prstGeom prst="wedgeEllipseCallout">
            <a:avLst>
              <a:gd name="adj1" fmla="val 37500"/>
              <a:gd name="adj2" fmla="val 5835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r>
              <a:rPr lang="en-US" dirty="0"/>
              <a:t>What’s an Implication Question</a:t>
            </a:r>
          </a:p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826958F-ABFE-4964-96A6-3807A75326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1627" y="1123438"/>
            <a:ext cx="2658033" cy="1471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45254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implication	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84340" y="589279"/>
            <a:ext cx="7886700" cy="501896"/>
          </a:xfrm>
        </p:spPr>
        <p:txBody>
          <a:bodyPr/>
          <a:lstStyle/>
          <a:p>
            <a:r>
              <a:rPr lang="en-US" dirty="0"/>
              <a:t>Defined	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708A1-6575-8D4A-A5EC-586CFF3AA03F}" type="slidenum">
              <a:rPr lang="en-US" smtClean="0"/>
              <a:pPr/>
              <a:t>39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749302" y="974190"/>
            <a:ext cx="7541713" cy="3614609"/>
          </a:xfrm>
        </p:spPr>
        <p:txBody>
          <a:bodyPr/>
          <a:lstStyle/>
          <a:p>
            <a:r>
              <a:rPr lang="en-US" dirty="0"/>
              <a:t>Problem questions focus inside the problem.</a:t>
            </a:r>
          </a:p>
          <a:p>
            <a:r>
              <a:rPr lang="en-US" dirty="0"/>
              <a:t>Implication questions focus outside the problem.</a:t>
            </a:r>
          </a:p>
        </p:txBody>
      </p:sp>
      <p:sp>
        <p:nvSpPr>
          <p:cNvPr id="7" name="Oval 6"/>
          <p:cNvSpPr/>
          <p:nvPr/>
        </p:nvSpPr>
        <p:spPr>
          <a:xfrm>
            <a:off x="1978926" y="2176819"/>
            <a:ext cx="1842448" cy="181515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Problem</a:t>
            </a:r>
          </a:p>
        </p:txBody>
      </p:sp>
      <p:sp>
        <p:nvSpPr>
          <p:cNvPr id="8" name="Arrow: Right 7"/>
          <p:cNvSpPr/>
          <p:nvPr/>
        </p:nvSpPr>
        <p:spPr>
          <a:xfrm rot="1819974">
            <a:off x="1226477" y="1859879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Why</a:t>
            </a:r>
          </a:p>
        </p:txBody>
      </p:sp>
      <p:sp>
        <p:nvSpPr>
          <p:cNvPr id="9" name="Arrow: Right 8"/>
          <p:cNvSpPr/>
          <p:nvPr/>
        </p:nvSpPr>
        <p:spPr>
          <a:xfrm>
            <a:off x="828824" y="2614866"/>
            <a:ext cx="978408" cy="9321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How often</a:t>
            </a:r>
          </a:p>
        </p:txBody>
      </p:sp>
      <p:sp>
        <p:nvSpPr>
          <p:cNvPr id="10" name="Arrow: Right 9"/>
          <p:cNvSpPr/>
          <p:nvPr/>
        </p:nvSpPr>
        <p:spPr>
          <a:xfrm rot="19147121">
            <a:off x="1318028" y="3992343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Where</a:t>
            </a:r>
          </a:p>
        </p:txBody>
      </p:sp>
      <p:sp>
        <p:nvSpPr>
          <p:cNvPr id="11" name="Arrow: Right 10"/>
          <p:cNvSpPr/>
          <p:nvPr/>
        </p:nvSpPr>
        <p:spPr>
          <a:xfrm rot="20621193">
            <a:off x="4003611" y="2074965"/>
            <a:ext cx="1554026" cy="96686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Does that cause</a:t>
            </a:r>
          </a:p>
        </p:txBody>
      </p:sp>
      <p:sp>
        <p:nvSpPr>
          <p:cNvPr id="12" name="Arrow: Right 11"/>
          <p:cNvSpPr/>
          <p:nvPr/>
        </p:nvSpPr>
        <p:spPr>
          <a:xfrm rot="1129292">
            <a:off x="4001508" y="3449349"/>
            <a:ext cx="1618632" cy="1097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Could lead to</a:t>
            </a:r>
          </a:p>
        </p:txBody>
      </p:sp>
      <p:sp>
        <p:nvSpPr>
          <p:cNvPr id="13" name="Oval 12"/>
          <p:cNvSpPr/>
          <p:nvPr/>
        </p:nvSpPr>
        <p:spPr>
          <a:xfrm>
            <a:off x="5861713" y="1476085"/>
            <a:ext cx="1555845" cy="138312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Potential Problem</a:t>
            </a:r>
          </a:p>
        </p:txBody>
      </p:sp>
      <p:sp>
        <p:nvSpPr>
          <p:cNvPr id="14" name="Oval 13"/>
          <p:cNvSpPr/>
          <p:nvPr/>
        </p:nvSpPr>
        <p:spPr>
          <a:xfrm>
            <a:off x="5861713" y="3361836"/>
            <a:ext cx="1557459" cy="137547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Potential</a:t>
            </a:r>
          </a:p>
          <a:p>
            <a:pPr algn="ctr"/>
            <a:r>
              <a:rPr lang="en-US" dirty="0"/>
              <a:t>Problem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028929" y="4748713"/>
            <a:ext cx="456336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Increase the pain by extending the seriousness of the problem. </a:t>
            </a:r>
          </a:p>
        </p:txBody>
      </p:sp>
    </p:spTree>
    <p:extLst>
      <p:ext uri="{BB962C8B-B14F-4D97-AF65-F5344CB8AC3E}">
        <p14:creationId xmlns:p14="http://schemas.microsoft.com/office/powerpoint/2010/main" val="20280568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C7D1E4-1D26-4B5F-A03F-0D5276D742A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Achieving goals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BCE578E-B923-4A70-8B2E-10FADF4798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are you going to hit your number this year?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A106B5-63F6-4E64-87D3-FDD5525450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800" dirty="0"/>
              <a:t>#1 reason for not hitting number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800" dirty="0"/>
              <a:t>Pipeline is empty</a:t>
            </a:r>
          </a:p>
          <a:p>
            <a:r>
              <a:rPr lang="en-US" sz="1800" dirty="0"/>
              <a:t>What is in your pipeline?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650" dirty="0"/>
              <a:t>Types of accounts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650" dirty="0"/>
              <a:t>Categorical focus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650" dirty="0"/>
              <a:t>Account expansion</a:t>
            </a:r>
          </a:p>
          <a:p>
            <a:r>
              <a:rPr lang="en-US" sz="1800" dirty="0"/>
              <a:t>Are you taking ownership of key opportunities?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650" dirty="0"/>
              <a:t>Start to finish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650" dirty="0"/>
              <a:t>Devil is in the details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650" dirty="0"/>
              <a:t>Transition plan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650" dirty="0"/>
              <a:t>Leave nothing to chance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7B3EC1-6919-46CB-869B-5895F353F8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CABB3-CFF7-4DA8-AEE0-30D4DF0AB649}" type="slidenum">
              <a:rPr lang="en-US" smtClean="0"/>
              <a:t>4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0CDF8D9-A9B1-48C2-A231-76ACAC43D1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3274" y="1112399"/>
            <a:ext cx="2207641" cy="1632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589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implication	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Defined	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708A1-6575-8D4A-A5EC-586CFF3AA03F}" type="slidenum">
              <a:rPr lang="en-US" smtClean="0"/>
              <a:pPr/>
              <a:t>40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883772" y="1398626"/>
            <a:ext cx="7821489" cy="3613141"/>
          </a:xfrm>
        </p:spPr>
        <p:txBody>
          <a:bodyPr/>
          <a:lstStyle/>
          <a:p>
            <a:pPr marL="169858" indent="0">
              <a:buNone/>
            </a:pPr>
            <a:r>
              <a:rPr lang="en-US" sz="2100" dirty="0"/>
              <a:t>Examples</a:t>
            </a:r>
          </a:p>
          <a:p>
            <a:pPr lvl="1"/>
            <a:r>
              <a:rPr lang="en-US" sz="1800" dirty="0"/>
              <a:t>What could a listeria outbreak mean to your brand?</a:t>
            </a:r>
          </a:p>
          <a:p>
            <a:pPr lvl="1"/>
            <a:r>
              <a:rPr lang="en-US" sz="1800" dirty="0"/>
              <a:t>How has staff turnover affected your local clientele?</a:t>
            </a:r>
          </a:p>
          <a:p>
            <a:pPr lvl="1"/>
            <a:r>
              <a:rPr lang="en-US" sz="1800" dirty="0"/>
              <a:t>What becomes of your quality inspections once you file them in the drawer?</a:t>
            </a:r>
          </a:p>
          <a:p>
            <a:pPr lvl="1"/>
            <a:r>
              <a:rPr lang="en-US" sz="1800" dirty="0"/>
              <a:t>How do you think the odors from the grease trap has affected your business?</a:t>
            </a:r>
          </a:p>
          <a:p>
            <a:pPr lvl="1"/>
            <a:r>
              <a:rPr lang="en-US" sz="1800" dirty="0"/>
              <a:t>What would a slip and fall cost your firm?</a:t>
            </a:r>
          </a:p>
          <a:p>
            <a:pPr lvl="1"/>
            <a:r>
              <a:rPr lang="en-US" sz="1800" dirty="0"/>
              <a:t>How has the hand mixing of chemicals impacted worker safety?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490164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implication	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Defined	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708A1-6575-8D4A-A5EC-586CFF3AA03F}" type="slidenum">
              <a:rPr lang="en-US" smtClean="0"/>
              <a:pPr/>
              <a:t>41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749302" y="1143247"/>
            <a:ext cx="7821489" cy="3613141"/>
          </a:xfrm>
        </p:spPr>
        <p:txBody>
          <a:bodyPr/>
          <a:lstStyle/>
          <a:p>
            <a:pPr marL="169858" indent="0">
              <a:buNone/>
            </a:pPr>
            <a:r>
              <a:rPr lang="en-US" dirty="0"/>
              <a:t>Forming Good Implication Questions</a:t>
            </a:r>
          </a:p>
          <a:p>
            <a:pPr lvl="1"/>
            <a:r>
              <a:rPr lang="en-US" dirty="0"/>
              <a:t>Planning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dirty="0"/>
              <a:t>Not automatic – better executed if planned ahead of time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dirty="0"/>
              <a:t>Bring urgency to the problem</a:t>
            </a:r>
          </a:p>
          <a:p>
            <a:pPr lvl="1"/>
            <a:r>
              <a:rPr lang="en-US" dirty="0"/>
              <a:t>Business knowledge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dirty="0"/>
              <a:t>Why is a certain problem important to the buyer?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dirty="0"/>
              <a:t>How that problem impacts the buyer’s business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dirty="0"/>
              <a:t>Monetize the problem</a:t>
            </a:r>
          </a:p>
          <a:p>
            <a:pPr lvl="1"/>
            <a:r>
              <a:rPr lang="en-US" dirty="0"/>
              <a:t>Application knowledge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dirty="0"/>
              <a:t>Understanding the problems our products solve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dirty="0"/>
              <a:t>Key to knowing what needs to develop</a:t>
            </a:r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3629376879"/>
              </p:ext>
            </p:extLst>
          </p:nvPr>
        </p:nvGraphicFramePr>
        <p:xfrm>
          <a:off x="2383809" y="810235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7185902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Need-payoff	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Defined	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708A1-6575-8D4A-A5EC-586CFF3AA03F}" type="slidenum">
              <a:rPr lang="en-US" smtClean="0"/>
              <a:pPr/>
              <a:t>42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749302" y="2620557"/>
            <a:ext cx="7821489" cy="2043592"/>
          </a:xfrm>
        </p:spPr>
        <p:txBody>
          <a:bodyPr>
            <a:normAutofit/>
          </a:bodyPr>
          <a:lstStyle/>
          <a:p>
            <a:pPr lvl="5"/>
            <a:r>
              <a:rPr lang="en-US" sz="1800" dirty="0"/>
              <a:t>Value</a:t>
            </a:r>
          </a:p>
          <a:p>
            <a:pPr lvl="5"/>
            <a:r>
              <a:rPr lang="en-US" sz="1800" dirty="0"/>
              <a:t>Importance</a:t>
            </a:r>
          </a:p>
          <a:p>
            <a:pPr lvl="5"/>
            <a:r>
              <a:rPr lang="en-US" sz="1800" dirty="0"/>
              <a:t>Usefulness of the solution</a:t>
            </a:r>
          </a:p>
          <a:p>
            <a:pPr lvl="6">
              <a:buFont typeface="Courier New" panose="02070309020205020404" pitchFamily="49" charset="0"/>
              <a:buChar char="o"/>
            </a:pPr>
            <a:r>
              <a:rPr lang="en-US" sz="1800" dirty="0"/>
              <a:t>They help you sell by increasing the attractiveness of a solution.</a:t>
            </a:r>
          </a:p>
        </p:txBody>
      </p:sp>
      <p:sp>
        <p:nvSpPr>
          <p:cNvPr id="7" name="Speech Bubble: Oval 6"/>
          <p:cNvSpPr/>
          <p:nvPr/>
        </p:nvSpPr>
        <p:spPr>
          <a:xfrm>
            <a:off x="900143" y="1223706"/>
            <a:ext cx="2058957" cy="1299238"/>
          </a:xfrm>
          <a:prstGeom prst="wedgeEllipseCallout">
            <a:avLst>
              <a:gd name="adj1" fmla="val 37500"/>
              <a:gd name="adj2" fmla="val 5835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r>
              <a:rPr lang="en-US" dirty="0"/>
              <a:t>What’s a Need-Payoff Question</a:t>
            </a:r>
          </a:p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A185606-DE8C-4783-97C0-414B35F12F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2581" y="1047353"/>
            <a:ext cx="2327548" cy="1558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04462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Need-payoff	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Defined	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708A1-6575-8D4A-A5EC-586CFF3AA03F}" type="slidenum">
              <a:rPr lang="en-US" smtClean="0"/>
              <a:pPr/>
              <a:t>43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69858" indent="0">
              <a:buNone/>
            </a:pPr>
            <a:r>
              <a:rPr lang="en-US" dirty="0"/>
              <a:t>Examples</a:t>
            </a:r>
          </a:p>
          <a:p>
            <a:pPr lvl="1"/>
            <a:r>
              <a:rPr lang="en-US" dirty="0"/>
              <a:t>How much would this program save you?</a:t>
            </a:r>
          </a:p>
          <a:p>
            <a:pPr lvl="1"/>
            <a:r>
              <a:rPr lang="en-US" dirty="0"/>
              <a:t>How could a web-based training system help your team?</a:t>
            </a:r>
          </a:p>
          <a:p>
            <a:pPr lvl="1"/>
            <a:r>
              <a:rPr lang="en-US" dirty="0"/>
              <a:t>How could our dilution control system increase workplace safety?</a:t>
            </a:r>
          </a:p>
          <a:p>
            <a:pPr lvl="1"/>
            <a:r>
              <a:rPr lang="en-US" dirty="0"/>
              <a:t>How will implementing a quality assurance program increase the cleanliness of your facility?</a:t>
            </a:r>
          </a:p>
          <a:p>
            <a:pPr lvl="1"/>
            <a:r>
              <a:rPr lang="en-US" dirty="0"/>
              <a:t>Why is that important to you?</a:t>
            </a:r>
          </a:p>
          <a:p>
            <a:pPr lvl="1"/>
            <a:r>
              <a:rPr lang="en-US" dirty="0"/>
              <a:t>What other benefits could you foresee by reducing SKUs?</a:t>
            </a:r>
          </a:p>
          <a:p>
            <a:pPr lvl="1"/>
            <a:endParaRPr lang="en-US" dirty="0"/>
          </a:p>
          <a:p>
            <a:pPr marL="169858" indent="0">
              <a:buNone/>
            </a:pPr>
            <a:r>
              <a:rPr lang="en-US" dirty="0"/>
              <a:t>Plan different levels of Need-Payoff questions</a:t>
            </a:r>
          </a:p>
          <a:p>
            <a:pPr lvl="1"/>
            <a:r>
              <a:rPr lang="en-US" dirty="0"/>
              <a:t>Identify	“How useful would it be to implement an organized training system?”</a:t>
            </a:r>
          </a:p>
          <a:p>
            <a:pPr lvl="1"/>
            <a:r>
              <a:rPr lang="en-US" dirty="0"/>
              <a:t>Clarify	“How important is the onboarding of new hires to your organization?”</a:t>
            </a:r>
          </a:p>
          <a:p>
            <a:pPr lvl="1"/>
            <a:r>
              <a:rPr lang="en-US" dirty="0"/>
              <a:t>Extend	“Would Clean Check free up your management team to be more productive?”</a:t>
            </a:r>
          </a:p>
          <a:p>
            <a:pPr marL="1028648" lvl="3" indent="0">
              <a:buNone/>
            </a:pPr>
            <a:r>
              <a:rPr lang="en-US" dirty="0"/>
              <a:t>The ICE system</a:t>
            </a:r>
          </a:p>
        </p:txBody>
      </p:sp>
    </p:spTree>
    <p:extLst>
      <p:ext uri="{BB962C8B-B14F-4D97-AF65-F5344CB8AC3E}">
        <p14:creationId xmlns:p14="http://schemas.microsoft.com/office/powerpoint/2010/main" val="354636276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5D30F61-AB5F-4299-AFD9-AB41C4B0A40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Theodore Roosevelt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6CD63020-9E93-431B-9F21-1EA360616F0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People don’t care how much you know until they know how much you care.</a:t>
            </a:r>
          </a:p>
        </p:txBody>
      </p:sp>
    </p:spTree>
    <p:extLst>
      <p:ext uri="{BB962C8B-B14F-4D97-AF65-F5344CB8AC3E}">
        <p14:creationId xmlns:p14="http://schemas.microsoft.com/office/powerpoint/2010/main" val="198586257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E09892E-0FB8-4B4A-AE63-ED846D1B12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Understanding customers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0533FBD-E13C-41B1-B194-CB35285201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Defining critical business needs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DF46501-3DD5-494E-B2A9-5F5B90EC1E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9302" y="1123383"/>
            <a:ext cx="5460999" cy="3554944"/>
          </a:xfrm>
        </p:spPr>
        <p:txBody>
          <a:bodyPr/>
          <a:lstStyle/>
          <a:p>
            <a:pPr indent="0">
              <a:buNone/>
            </a:pPr>
            <a:r>
              <a:rPr lang="en-US" sz="1600" b="1" dirty="0"/>
              <a:t>What are Critical Business Needs?</a:t>
            </a:r>
            <a:endParaRPr lang="en-US" sz="1600" dirty="0"/>
          </a:p>
          <a:p>
            <a:pPr marL="346472" indent="-173831"/>
            <a:r>
              <a:rPr lang="en-US" sz="1600" b="1" dirty="0"/>
              <a:t>Definition:</a:t>
            </a:r>
            <a:r>
              <a:rPr lang="en-US" sz="1600" dirty="0"/>
              <a:t>  A </a:t>
            </a:r>
            <a:r>
              <a:rPr lang="en-US" sz="1600" b="1" dirty="0"/>
              <a:t>Critical Business Need </a:t>
            </a:r>
            <a:r>
              <a:rPr lang="en-US" sz="1600" dirty="0"/>
              <a:t>(verb) is a required action that is essential to the operation of a business (or job function)</a:t>
            </a:r>
          </a:p>
          <a:p>
            <a:pPr marL="346472" indent="-173831"/>
            <a:r>
              <a:rPr lang="en-US" sz="1600" b="1" dirty="0"/>
              <a:t>Examples:</a:t>
            </a:r>
            <a:r>
              <a:rPr lang="en-US" sz="1600" dirty="0"/>
              <a:t>  To improve, to reduce, to enhance, to address, to integrate, to boost, …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What common needs do customers have?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Identity of 5 universal categories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E5D50B8A-BF24-4B23-9064-419486C405F2}"/>
              </a:ext>
            </a:extLst>
          </p:cNvPr>
          <p:cNvPicPr>
            <a:picLocks noGrp="1" noChangeAspect="1"/>
          </p:cNvPicPr>
          <p:nvPr>
            <p:ph sz="quarter" idx="15"/>
          </p:nvPr>
        </p:nvPicPr>
        <p:blipFill>
          <a:blip r:embed="rId2"/>
          <a:stretch>
            <a:fillRect/>
          </a:stretch>
        </p:blipFill>
        <p:spPr>
          <a:xfrm>
            <a:off x="6472767" y="2717800"/>
            <a:ext cx="1653646" cy="1167279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68F3B7-1286-436C-8371-33AEB26D3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CABB3-CFF7-4DA8-AEE0-30D4DF0AB649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69464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535577" y="457200"/>
            <a:ext cx="8474780" cy="4208112"/>
          </a:xfrm>
        </p:spPr>
        <p:txBody>
          <a:bodyPr>
            <a:normAutofit fontScale="62500" lnSpcReduction="20000"/>
          </a:bodyPr>
          <a:lstStyle/>
          <a:p>
            <a:pPr lvl="3"/>
            <a:r>
              <a:rPr lang="en-US" sz="7700" dirty="0">
                <a:solidFill>
                  <a:schemeClr val="bg1"/>
                </a:solidFill>
              </a:rPr>
              <a:t>B –</a:t>
            </a:r>
            <a:r>
              <a:rPr lang="en-US" sz="7700" dirty="0"/>
              <a:t> BUILDING image</a:t>
            </a:r>
          </a:p>
          <a:p>
            <a:pPr lvl="3"/>
            <a:r>
              <a:rPr lang="en-US" sz="7700" dirty="0">
                <a:solidFill>
                  <a:schemeClr val="bg1"/>
                </a:solidFill>
              </a:rPr>
              <a:t>L –</a:t>
            </a:r>
            <a:r>
              <a:rPr lang="en-US" sz="7700" dirty="0"/>
              <a:t> LABOR READINESS </a:t>
            </a:r>
          </a:p>
          <a:p>
            <a:pPr lvl="3"/>
            <a:r>
              <a:rPr lang="en-US" sz="7700" dirty="0">
                <a:solidFill>
                  <a:schemeClr val="bg1"/>
                </a:solidFill>
              </a:rPr>
              <a:t>O – </a:t>
            </a:r>
            <a:r>
              <a:rPr lang="en-US" sz="7700" dirty="0"/>
              <a:t>OPERATIONAL Efficiency </a:t>
            </a:r>
          </a:p>
          <a:p>
            <a:pPr lvl="3"/>
            <a:r>
              <a:rPr lang="en-US" sz="7700" dirty="0">
                <a:solidFill>
                  <a:schemeClr val="bg1"/>
                </a:solidFill>
              </a:rPr>
              <a:t>C –</a:t>
            </a:r>
            <a:r>
              <a:rPr lang="en-US" sz="7700" dirty="0"/>
              <a:t> COST CONTAINMENT</a:t>
            </a:r>
          </a:p>
          <a:p>
            <a:pPr lvl="3"/>
            <a:r>
              <a:rPr lang="en-US" sz="7700" dirty="0">
                <a:solidFill>
                  <a:schemeClr val="bg1"/>
                </a:solidFill>
              </a:rPr>
              <a:t>S –</a:t>
            </a:r>
            <a:r>
              <a:rPr lang="en-US" sz="7700" dirty="0"/>
              <a:t> SAFETY / SUSTAINABILITY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3694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FC87E82-86C5-497F-86B2-0CE782EBEFE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Critical business needs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50AE436-2528-41F4-AAAF-60415C303D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Building image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DC7372-8A23-47C5-9FBA-4E7042F9B7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indent="0">
              <a:buNone/>
            </a:pPr>
            <a:r>
              <a:rPr lang="en-US" dirty="0"/>
              <a:t>Definition	</a:t>
            </a:r>
          </a:p>
          <a:p>
            <a:pPr lvl="1"/>
            <a:r>
              <a:rPr lang="en-US" dirty="0"/>
              <a:t>An overall impression that’s conveyed to visitors / occupants</a:t>
            </a:r>
          </a:p>
          <a:p>
            <a:pPr indent="0">
              <a:buNone/>
            </a:pPr>
            <a:r>
              <a:rPr lang="en-US" dirty="0"/>
              <a:t>Examples</a:t>
            </a:r>
          </a:p>
          <a:p>
            <a:pPr lvl="1"/>
            <a:r>
              <a:rPr lang="en-US" dirty="0"/>
              <a:t>Enhance first impression areas</a:t>
            </a:r>
          </a:p>
          <a:p>
            <a:pPr lvl="1"/>
            <a:r>
              <a:rPr lang="en-US" dirty="0"/>
              <a:t>Improve restroom experience</a:t>
            </a:r>
          </a:p>
          <a:p>
            <a:pPr lvl="1"/>
            <a:r>
              <a:rPr lang="en-US" dirty="0"/>
              <a:t>Improve carpeting appearance </a:t>
            </a:r>
          </a:p>
          <a:p>
            <a:pPr lvl="1"/>
            <a:r>
              <a:rPr lang="en-US" dirty="0"/>
              <a:t>Boost gloss level of resilient floors</a:t>
            </a:r>
          </a:p>
          <a:p>
            <a:pPr lvl="1"/>
            <a:r>
              <a:rPr lang="en-US" dirty="0"/>
              <a:t>Improve fragrance throughout the facility</a:t>
            </a:r>
          </a:p>
          <a:p>
            <a:pPr lvl="1"/>
            <a:r>
              <a:rPr lang="en-US" dirty="0"/>
              <a:t>Reduction of haze on glass surfaces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8ECAADD-BB93-4E8F-BA84-9D4B5DD533D6}"/>
              </a:ext>
            </a:extLst>
          </p:cNvPr>
          <p:cNvPicPr>
            <a:picLocks noGrp="1" noChangeAspect="1"/>
          </p:cNvPicPr>
          <p:nvPr>
            <p:ph sz="quarter" idx="15"/>
          </p:nvPr>
        </p:nvPicPr>
        <p:blipFill>
          <a:blip r:embed="rId2"/>
          <a:stretch>
            <a:fillRect/>
          </a:stretch>
        </p:blipFill>
        <p:spPr>
          <a:xfrm>
            <a:off x="4837113" y="1633809"/>
            <a:ext cx="3289300" cy="2180684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698C97B-8076-4216-8EDE-279678C47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CABB3-CFF7-4DA8-AEE0-30D4DF0AB649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1391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FC87E82-86C5-497F-86B2-0CE782EBEFE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Critical business needs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50AE436-2528-41F4-AAAF-60415C303D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Labor readiness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DC7372-8A23-47C5-9FBA-4E7042F9B7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6101" y="1123383"/>
            <a:ext cx="4290573" cy="3554944"/>
          </a:xfrm>
        </p:spPr>
        <p:txBody>
          <a:bodyPr/>
          <a:lstStyle/>
          <a:p>
            <a:pPr indent="0">
              <a:buNone/>
            </a:pPr>
            <a:r>
              <a:rPr lang="en-US" dirty="0"/>
              <a:t>Definition	</a:t>
            </a:r>
          </a:p>
          <a:p>
            <a:pPr lvl="1"/>
            <a:r>
              <a:rPr lang="en-US" dirty="0"/>
              <a:t>State of preparedness to carry out a given set of tasks</a:t>
            </a:r>
          </a:p>
          <a:p>
            <a:pPr indent="0">
              <a:buNone/>
            </a:pPr>
            <a:r>
              <a:rPr lang="en-US" dirty="0"/>
              <a:t>Examples</a:t>
            </a:r>
          </a:p>
          <a:p>
            <a:pPr lvl="1"/>
            <a:r>
              <a:rPr lang="en-US" dirty="0"/>
              <a:t>Implement an appropriate LMS</a:t>
            </a:r>
          </a:p>
          <a:p>
            <a:pPr lvl="1"/>
            <a:r>
              <a:rPr lang="en-US" dirty="0"/>
              <a:t>Teaching critical skills</a:t>
            </a:r>
          </a:p>
          <a:p>
            <a:pPr lvl="1"/>
            <a:r>
              <a:rPr lang="en-US" dirty="0"/>
              <a:t>Establish a custodial management program</a:t>
            </a:r>
          </a:p>
          <a:p>
            <a:pPr lvl="1"/>
            <a:r>
              <a:rPr lang="en-US" dirty="0"/>
              <a:t>Arm employees with all the tools to succeed </a:t>
            </a:r>
          </a:p>
          <a:p>
            <a:pPr lvl="1"/>
            <a:r>
              <a:rPr lang="en-US" dirty="0"/>
              <a:t>Build employee confidence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0A80A889-B3E0-4359-B1D0-0692E09F866D}"/>
              </a:ext>
            </a:extLst>
          </p:cNvPr>
          <p:cNvPicPr>
            <a:picLocks noGrp="1" noChangeAspect="1"/>
          </p:cNvPicPr>
          <p:nvPr>
            <p:ph sz="quarter" idx="15"/>
          </p:nvPr>
        </p:nvPicPr>
        <p:blipFill>
          <a:blip r:embed="rId2"/>
          <a:stretch>
            <a:fillRect/>
          </a:stretch>
        </p:blipFill>
        <p:spPr>
          <a:xfrm>
            <a:off x="4837113" y="1588064"/>
            <a:ext cx="3289300" cy="2272174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61B9F9-5215-4616-9033-F0F77A7EC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CABB3-CFF7-4DA8-AEE0-30D4DF0AB649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2282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FC87E82-86C5-497F-86B2-0CE782EBEFE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Critical business needs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50AE436-2528-41F4-AAAF-60415C303D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Operational Efficiency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DC7372-8A23-47C5-9FBA-4E7042F9B7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9301" y="1123383"/>
            <a:ext cx="4087812" cy="3554944"/>
          </a:xfrm>
        </p:spPr>
        <p:txBody>
          <a:bodyPr/>
          <a:lstStyle/>
          <a:p>
            <a:pPr indent="0">
              <a:buNone/>
            </a:pPr>
            <a:r>
              <a:rPr lang="en-US" dirty="0"/>
              <a:t>Definition	</a:t>
            </a:r>
          </a:p>
          <a:p>
            <a:pPr lvl="1"/>
            <a:r>
              <a:rPr lang="en-US" dirty="0"/>
              <a:t>Ability to deliver services in the most cost effective manner while keeping quality high </a:t>
            </a:r>
          </a:p>
          <a:p>
            <a:pPr indent="0">
              <a:buNone/>
            </a:pPr>
            <a:r>
              <a:rPr lang="en-US" dirty="0"/>
              <a:t>Examples</a:t>
            </a:r>
          </a:p>
          <a:p>
            <a:pPr lvl="1"/>
            <a:r>
              <a:rPr lang="en-US" dirty="0"/>
              <a:t>Integrating a custodial management program</a:t>
            </a:r>
          </a:p>
          <a:p>
            <a:pPr lvl="1"/>
            <a:r>
              <a:rPr lang="en-US" dirty="0"/>
              <a:t>Improve employee productivity </a:t>
            </a:r>
          </a:p>
          <a:p>
            <a:pPr lvl="1"/>
            <a:r>
              <a:rPr lang="en-US" dirty="0"/>
              <a:t>Right size employee-to-task ratio</a:t>
            </a:r>
          </a:p>
          <a:p>
            <a:pPr lvl="1"/>
            <a:r>
              <a:rPr lang="en-US" dirty="0"/>
              <a:t>Reduce expense as it relates to productivity</a:t>
            </a:r>
          </a:p>
          <a:p>
            <a:pPr lvl="1"/>
            <a:r>
              <a:rPr lang="en-US" dirty="0"/>
              <a:t>Delivery requirements / logistics</a:t>
            </a:r>
          </a:p>
          <a:p>
            <a:pPr lvl="1"/>
            <a:r>
              <a:rPr lang="en-US" dirty="0"/>
              <a:t>Operationally excellent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B1D298A0-DBD4-4F5F-A30C-F1C0029D5768}"/>
              </a:ext>
            </a:extLst>
          </p:cNvPr>
          <p:cNvPicPr>
            <a:picLocks noGrp="1" noChangeAspect="1"/>
          </p:cNvPicPr>
          <p:nvPr>
            <p:ph sz="quarter" idx="15"/>
          </p:nvPr>
        </p:nvPicPr>
        <p:blipFill>
          <a:blip r:embed="rId2"/>
          <a:stretch>
            <a:fillRect/>
          </a:stretch>
        </p:blipFill>
        <p:spPr>
          <a:xfrm>
            <a:off x="5156947" y="1847239"/>
            <a:ext cx="2969466" cy="1583291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A529D2-EE51-4EE0-A0E0-F1A45DA8B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CABB3-CFF7-4DA8-AEE0-30D4DF0AB649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8360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B5E1FF2-4AAD-404B-94F6-1D03D07EB6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660" y="4134119"/>
            <a:ext cx="8292364" cy="826821"/>
          </a:xfrm>
        </p:spPr>
        <p:txBody>
          <a:bodyPr/>
          <a:lstStyle/>
          <a:p>
            <a:r>
              <a:rPr lang="en-US" dirty="0"/>
              <a:t>Fanatical Prospecting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551F20-B215-4F70-A7B8-F1116D4B8AF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Jeb Blount</a:t>
            </a:r>
          </a:p>
        </p:txBody>
      </p:sp>
    </p:spTree>
    <p:extLst>
      <p:ext uri="{BB962C8B-B14F-4D97-AF65-F5344CB8AC3E}">
        <p14:creationId xmlns:p14="http://schemas.microsoft.com/office/powerpoint/2010/main" val="130528571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FC87E82-86C5-497F-86B2-0CE782EBEFE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Critical business needs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50AE436-2528-41F4-AAAF-60415C303D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Cost containment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DC7372-8A23-47C5-9FBA-4E7042F9B7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9042" y="1454151"/>
            <a:ext cx="4438649" cy="3224176"/>
          </a:xfrm>
        </p:spPr>
        <p:txBody>
          <a:bodyPr/>
          <a:lstStyle/>
          <a:p>
            <a:pPr indent="0">
              <a:buNone/>
            </a:pPr>
            <a:r>
              <a:rPr lang="en-US" dirty="0"/>
              <a:t>Definition	</a:t>
            </a:r>
          </a:p>
          <a:p>
            <a:pPr lvl="1"/>
            <a:r>
              <a:rPr lang="en-US" dirty="0"/>
              <a:t>Changes that drive containment or savings in product, employee, or activity costs</a:t>
            </a:r>
          </a:p>
          <a:p>
            <a:pPr indent="0">
              <a:buNone/>
            </a:pPr>
            <a:r>
              <a:rPr lang="en-US" dirty="0"/>
              <a:t>Examples</a:t>
            </a:r>
          </a:p>
          <a:p>
            <a:pPr lvl="1"/>
            <a:r>
              <a:rPr lang="en-US" dirty="0"/>
              <a:t>Reduction in supply costs</a:t>
            </a:r>
          </a:p>
          <a:p>
            <a:pPr lvl="1"/>
            <a:r>
              <a:rPr lang="en-US" dirty="0"/>
              <a:t>Implement a dilution control system</a:t>
            </a:r>
          </a:p>
          <a:p>
            <a:pPr lvl="1"/>
            <a:r>
              <a:rPr lang="en-US" dirty="0"/>
              <a:t>Implement a multi-use product for SKU reduction</a:t>
            </a:r>
          </a:p>
          <a:p>
            <a:pPr lvl="1"/>
            <a:r>
              <a:rPr lang="en-US" dirty="0"/>
              <a:t>Utilize super concentrates / bulk systems</a:t>
            </a:r>
          </a:p>
          <a:p>
            <a:pPr lvl="1"/>
            <a:r>
              <a:rPr lang="en-US" dirty="0"/>
              <a:t>Manage total procurement cost</a:t>
            </a:r>
          </a:p>
          <a:p>
            <a:pPr lvl="1"/>
            <a:r>
              <a:rPr lang="en-US" dirty="0"/>
              <a:t>Rationalize vendors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A8F3614B-FB3A-4CB8-9668-0EB9D9D85CC8}"/>
              </a:ext>
            </a:extLst>
          </p:cNvPr>
          <p:cNvPicPr>
            <a:picLocks noGrp="1" noChangeAspect="1"/>
          </p:cNvPicPr>
          <p:nvPr>
            <p:ph sz="quarter" idx="15"/>
          </p:nvPr>
        </p:nvPicPr>
        <p:blipFill>
          <a:blip r:embed="rId2"/>
          <a:stretch>
            <a:fillRect/>
          </a:stretch>
        </p:blipFill>
        <p:spPr>
          <a:xfrm>
            <a:off x="4837113" y="1753499"/>
            <a:ext cx="3289300" cy="1941304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07C0D2-4742-41F1-AFC3-22A0D51C84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CABB3-CFF7-4DA8-AEE0-30D4DF0AB649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79051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FC87E82-86C5-497F-86B2-0CE782EBEFE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Critical business needs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50AE436-2528-41F4-AAAF-60415C303D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safety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DC7372-8A23-47C5-9FBA-4E7042F9B7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9301" y="1123383"/>
            <a:ext cx="4087812" cy="3554944"/>
          </a:xfrm>
        </p:spPr>
        <p:txBody>
          <a:bodyPr/>
          <a:lstStyle/>
          <a:p>
            <a:pPr indent="0">
              <a:buNone/>
            </a:pPr>
            <a:r>
              <a:rPr lang="en-US" dirty="0"/>
              <a:t>Definition	</a:t>
            </a:r>
          </a:p>
          <a:p>
            <a:pPr lvl="1"/>
            <a:r>
              <a:rPr lang="en-US" dirty="0"/>
              <a:t>Occupant / Worker / Food safety and wellness in the work place</a:t>
            </a:r>
          </a:p>
          <a:p>
            <a:pPr indent="0">
              <a:buNone/>
            </a:pPr>
            <a:r>
              <a:rPr lang="en-US" dirty="0"/>
              <a:t>Examples</a:t>
            </a:r>
          </a:p>
          <a:p>
            <a:pPr lvl="1"/>
            <a:r>
              <a:rPr lang="en-US" dirty="0"/>
              <a:t>Develop best practices</a:t>
            </a:r>
          </a:p>
          <a:p>
            <a:pPr lvl="1"/>
            <a:r>
              <a:rPr lang="en-US" dirty="0"/>
              <a:t>Define SOPs</a:t>
            </a:r>
          </a:p>
          <a:p>
            <a:pPr lvl="1"/>
            <a:r>
              <a:rPr lang="en-US" dirty="0"/>
              <a:t>Hazard communication </a:t>
            </a:r>
          </a:p>
          <a:p>
            <a:pPr lvl="1"/>
            <a:r>
              <a:rPr lang="en-US" dirty="0"/>
              <a:t>Elimination of potential pathogens </a:t>
            </a:r>
          </a:p>
          <a:p>
            <a:pPr lvl="1"/>
            <a:r>
              <a:rPr lang="en-US" dirty="0"/>
              <a:t>Protection of the brand</a:t>
            </a:r>
          </a:p>
          <a:p>
            <a:pPr lvl="1"/>
            <a:r>
              <a:rPr lang="en-US" dirty="0"/>
              <a:t>Understanding critical control points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9FED7FFD-29FC-4EEA-B5E2-0493AA791012}"/>
              </a:ext>
            </a:extLst>
          </p:cNvPr>
          <p:cNvPicPr>
            <a:picLocks noGrp="1" noChangeAspect="1"/>
          </p:cNvPicPr>
          <p:nvPr>
            <p:ph sz="quarter" idx="15"/>
          </p:nvPr>
        </p:nvPicPr>
        <p:blipFill>
          <a:blip r:embed="rId2"/>
          <a:stretch>
            <a:fillRect/>
          </a:stretch>
        </p:blipFill>
        <p:spPr>
          <a:xfrm>
            <a:off x="6075160" y="2221933"/>
            <a:ext cx="1466759" cy="17748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0030931-BC0A-4E2C-9E35-647D2F4A45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6673" y="1114202"/>
            <a:ext cx="1376124" cy="1431012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7DD11B-9BE7-4F59-98A8-B320A5995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CABB3-CFF7-4DA8-AEE0-30D4DF0AB649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14910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FC87E82-86C5-497F-86B2-0CE782EBEFE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Critical business needs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50AE436-2528-41F4-AAAF-60415C303D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Sustainability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DC7372-8A23-47C5-9FBA-4E7042F9B7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9301" y="1123383"/>
            <a:ext cx="4087812" cy="3554944"/>
          </a:xfrm>
        </p:spPr>
        <p:txBody>
          <a:bodyPr/>
          <a:lstStyle/>
          <a:p>
            <a:pPr indent="0">
              <a:buNone/>
            </a:pPr>
            <a:r>
              <a:rPr lang="en-US" dirty="0"/>
              <a:t>Definition	</a:t>
            </a:r>
          </a:p>
          <a:p>
            <a:pPr lvl="1"/>
            <a:r>
              <a:rPr lang="en-US" dirty="0"/>
              <a:t>Conserve resources; decisions made based on environmental impact; indoor / outdoor</a:t>
            </a:r>
          </a:p>
          <a:p>
            <a:pPr indent="0">
              <a:buNone/>
            </a:pPr>
            <a:r>
              <a:rPr lang="en-US" dirty="0"/>
              <a:t>Examples</a:t>
            </a:r>
          </a:p>
          <a:p>
            <a:pPr lvl="1"/>
            <a:r>
              <a:rPr lang="en-US" dirty="0"/>
              <a:t>Implement LEED program</a:t>
            </a:r>
          </a:p>
          <a:p>
            <a:pPr lvl="1"/>
            <a:r>
              <a:rPr lang="en-US" dirty="0"/>
              <a:t>Implement a sustainability program</a:t>
            </a:r>
          </a:p>
          <a:p>
            <a:pPr lvl="1"/>
            <a:r>
              <a:rPr lang="en-US" dirty="0"/>
              <a:t>Use safer choices</a:t>
            </a:r>
          </a:p>
          <a:p>
            <a:pPr lvl="1"/>
            <a:r>
              <a:rPr lang="en-US" dirty="0"/>
              <a:t>Reduce the use of dangerous chemicals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13401906-CCFE-4CF4-9B2F-57FDA4AA3514}"/>
              </a:ext>
            </a:extLst>
          </p:cNvPr>
          <p:cNvPicPr>
            <a:picLocks noGrp="1" noChangeAspect="1"/>
          </p:cNvPicPr>
          <p:nvPr>
            <p:ph sz="quarter" idx="15"/>
          </p:nvPr>
        </p:nvPicPr>
        <p:blipFill>
          <a:blip r:embed="rId2"/>
          <a:stretch>
            <a:fillRect/>
          </a:stretch>
        </p:blipFill>
        <p:spPr>
          <a:xfrm>
            <a:off x="5318142" y="1470026"/>
            <a:ext cx="2327242" cy="2508250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81B40-CAB2-41D1-8220-BA2BF7288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CABB3-CFF7-4DA8-AEE0-30D4DF0AB649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41227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535577" y="457200"/>
            <a:ext cx="8331527" cy="4208112"/>
          </a:xfrm>
        </p:spPr>
        <p:txBody>
          <a:bodyPr>
            <a:normAutofit fontScale="62500" lnSpcReduction="20000"/>
          </a:bodyPr>
          <a:lstStyle/>
          <a:p>
            <a:pPr lvl="3"/>
            <a:r>
              <a:rPr lang="en-US" sz="7700" dirty="0">
                <a:solidFill>
                  <a:schemeClr val="bg1"/>
                </a:solidFill>
              </a:rPr>
              <a:t>B –</a:t>
            </a:r>
            <a:r>
              <a:rPr lang="en-US" sz="7700" dirty="0"/>
              <a:t> BUILDING image</a:t>
            </a:r>
          </a:p>
          <a:p>
            <a:pPr lvl="3"/>
            <a:r>
              <a:rPr lang="en-US" sz="7700" dirty="0">
                <a:solidFill>
                  <a:schemeClr val="bg1"/>
                </a:solidFill>
              </a:rPr>
              <a:t>L –</a:t>
            </a:r>
            <a:r>
              <a:rPr lang="en-US" sz="7700" dirty="0"/>
              <a:t> LABOR READINESS </a:t>
            </a:r>
          </a:p>
          <a:p>
            <a:pPr lvl="3"/>
            <a:r>
              <a:rPr lang="en-US" sz="7700" dirty="0">
                <a:solidFill>
                  <a:schemeClr val="bg1"/>
                </a:solidFill>
              </a:rPr>
              <a:t>O – </a:t>
            </a:r>
            <a:r>
              <a:rPr lang="en-US" sz="7700" dirty="0"/>
              <a:t>OPERATIONAL Efficiency </a:t>
            </a:r>
          </a:p>
          <a:p>
            <a:pPr lvl="3"/>
            <a:r>
              <a:rPr lang="en-US" sz="7700" dirty="0">
                <a:solidFill>
                  <a:schemeClr val="bg1"/>
                </a:solidFill>
              </a:rPr>
              <a:t>C –</a:t>
            </a:r>
            <a:r>
              <a:rPr lang="en-US" sz="7700" dirty="0"/>
              <a:t> COST CONTAINMENT</a:t>
            </a:r>
          </a:p>
          <a:p>
            <a:pPr lvl="3"/>
            <a:r>
              <a:rPr lang="en-US" sz="7700" dirty="0">
                <a:solidFill>
                  <a:schemeClr val="bg1"/>
                </a:solidFill>
              </a:rPr>
              <a:t>S –</a:t>
            </a:r>
            <a:r>
              <a:rPr lang="en-US" sz="7700" dirty="0"/>
              <a:t> SAFETY / SUSTAINABILITY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0714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B589E6-EBA6-4994-81B9-FCE8C5938E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apply the use of bloc-s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023CDA-9BFC-48C2-AC65-56208FF6EA3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040502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Bloc-s questions	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Defined	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708A1-6575-8D4A-A5EC-586CFF3AA03F}" type="slidenum">
              <a:rPr lang="en-US" smtClean="0"/>
              <a:pPr/>
              <a:t>55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883" lvl="1" indent="0">
              <a:buNone/>
            </a:pPr>
            <a:r>
              <a:rPr lang="en-US" sz="1800" dirty="0"/>
              <a:t>As it relates to your facility</a:t>
            </a:r>
          </a:p>
          <a:p>
            <a:pPr lvl="1"/>
            <a:r>
              <a:rPr lang="en-US" sz="1500" dirty="0"/>
              <a:t>What are some of your most critical business needs?</a:t>
            </a:r>
          </a:p>
          <a:p>
            <a:pPr lvl="1"/>
            <a:r>
              <a:rPr lang="en-US" sz="1500" dirty="0"/>
              <a:t>How does the physical state of your facility impact your clients?</a:t>
            </a:r>
          </a:p>
          <a:p>
            <a:pPr lvl="1"/>
            <a:r>
              <a:rPr lang="en-US" sz="1500" dirty="0"/>
              <a:t>How important is the efficiency of your cleaning staff?</a:t>
            </a:r>
          </a:p>
          <a:p>
            <a:pPr lvl="1"/>
            <a:r>
              <a:rPr lang="en-US" sz="1500" dirty="0"/>
              <a:t>In what specific areas are you tasked to reduce spending?</a:t>
            </a:r>
          </a:p>
          <a:p>
            <a:pPr lvl="1"/>
            <a:r>
              <a:rPr lang="en-US" sz="1500" dirty="0"/>
              <a:t>What are your goals in regards to sustainability?</a:t>
            </a:r>
          </a:p>
          <a:p>
            <a:pPr lvl="1"/>
            <a:r>
              <a:rPr lang="en-US" sz="1500" dirty="0"/>
              <a:t>What concerns do you have in regards to employee safety?</a:t>
            </a:r>
          </a:p>
          <a:p>
            <a:pPr lvl="1"/>
            <a:r>
              <a:rPr lang="en-US" sz="1500" dirty="0"/>
              <a:t>If you were to rank these 5 categories, which two are your biggest priorities?</a:t>
            </a:r>
          </a:p>
          <a:p>
            <a:pPr lvl="1"/>
            <a:r>
              <a:rPr lang="en-US" sz="1500" dirty="0"/>
              <a:t>What impact could a custodial management program have on your management team?</a:t>
            </a:r>
          </a:p>
          <a:p>
            <a:pPr lvl="1"/>
            <a:r>
              <a:rPr lang="en-US" sz="1500" dirty="0"/>
              <a:t>What steps are you taking to…?</a:t>
            </a:r>
          </a:p>
          <a:p>
            <a:pPr lvl="1"/>
            <a:r>
              <a:rPr lang="en-US" sz="1500" dirty="0"/>
              <a:t>A pre-question statement - “We find that sustainability is still relevant.  What…?”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29147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lose up of a sign&#10;&#10;Description automatically generated">
            <a:extLst>
              <a:ext uri="{FF2B5EF4-FFF2-40B4-BE49-F238E27FC236}">
                <a16:creationId xmlns:a16="http://schemas.microsoft.com/office/drawing/2014/main" id="{F87F0E55-43B4-427D-B67F-7AD4EB4C6959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542494" y="558055"/>
            <a:ext cx="8041342" cy="4020671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  <a:noFill/>
        </p:spPr>
      </p:pic>
    </p:spTree>
    <p:extLst>
      <p:ext uri="{BB962C8B-B14F-4D97-AF65-F5344CB8AC3E}">
        <p14:creationId xmlns:p14="http://schemas.microsoft.com/office/powerpoint/2010/main" val="195088868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824EC5-79BC-4415-BC18-C59FC86632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Personality profiles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7E085A5-E8E0-46F6-9AF1-47BA1812B8D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40000" lnSpcReduction="20000"/>
          </a:bodyPr>
          <a:lstStyle/>
          <a:p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08496080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EC2578-3CCF-4CE9-A98A-09C157B1BCC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Personality profiles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B2DA453-ACCF-42B3-B107-92AAE4F6FF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Types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853E97-F4AE-4408-9C4F-0A5A315634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E47F4E-EF66-415E-88AD-B3A4540370D4}" type="slidenum">
              <a:rPr lang="en-US" smtClean="0"/>
              <a:pPr>
                <a:defRPr/>
              </a:pPr>
              <a:t>58</a:t>
            </a:fld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B023E263-08F9-4993-B0DF-E6B9078110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58040" y="1123950"/>
            <a:ext cx="5004133" cy="354012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2E7A4F4-7D59-452F-B0A9-7BF5AA4CF37A}"/>
              </a:ext>
            </a:extLst>
          </p:cNvPr>
          <p:cNvSpPr txBox="1"/>
          <p:nvPr/>
        </p:nvSpPr>
        <p:spPr>
          <a:xfrm>
            <a:off x="861970" y="4668473"/>
            <a:ext cx="238225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Created by Dr. William Marston</a:t>
            </a:r>
          </a:p>
        </p:txBody>
      </p:sp>
    </p:spTree>
    <p:extLst>
      <p:ext uri="{BB962C8B-B14F-4D97-AF65-F5344CB8AC3E}">
        <p14:creationId xmlns:p14="http://schemas.microsoft.com/office/powerpoint/2010/main" val="300867609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87B11BC-DE88-448E-A385-CBE9A3003A8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Personality profiles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A86ACE-F99C-424E-9556-E962E6BAA8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dirty="0">
                <a:sym typeface="Arial Bold" charset="0"/>
              </a:rPr>
              <a:t>Dominance 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F45E9F7-6953-48E8-A705-9B23D2BAA3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9563" y="1200151"/>
            <a:ext cx="3528595" cy="3538620"/>
          </a:xfrm>
        </p:spPr>
        <p:txBody>
          <a:bodyPr/>
          <a:lstStyle/>
          <a:p>
            <a:r>
              <a:rPr lang="en-US" dirty="0"/>
              <a:t>THEY</a:t>
            </a:r>
          </a:p>
          <a:p>
            <a:pPr lvl="1">
              <a:spcBef>
                <a:spcPct val="50000"/>
              </a:spcBef>
            </a:pPr>
            <a:r>
              <a:rPr lang="en-US" altLang="en-US" sz="1250" dirty="0">
                <a:latin typeface="Arial" panose="020B0604020202020204" pitchFamily="34" charset="0"/>
                <a:ea typeface="ヒラギノ角ゴ ProN W6"/>
                <a:cs typeface="ヒラギノ角ゴ ProN W6"/>
              </a:rPr>
              <a:t>Tell you things		</a:t>
            </a:r>
          </a:p>
          <a:p>
            <a:pPr lvl="1">
              <a:spcBef>
                <a:spcPct val="50000"/>
              </a:spcBef>
            </a:pPr>
            <a:r>
              <a:rPr lang="en-US" altLang="en-US" sz="1250" dirty="0">
                <a:latin typeface="Arial" panose="020B0604020202020204" pitchFamily="34" charset="0"/>
                <a:ea typeface="ヒラギノ角ゴ ProN W6"/>
                <a:cs typeface="ヒラギノ角ゴ ProN W6"/>
              </a:rPr>
              <a:t>Speak loudly		</a:t>
            </a:r>
          </a:p>
          <a:p>
            <a:pPr lvl="1">
              <a:spcBef>
                <a:spcPct val="50000"/>
              </a:spcBef>
            </a:pPr>
            <a:r>
              <a:rPr lang="en-US" altLang="en-US" sz="1250" dirty="0">
                <a:latin typeface="Arial" panose="020B0604020202020204" pitchFamily="34" charset="0"/>
                <a:ea typeface="ヒラギノ角ゴ ProN W6"/>
                <a:cs typeface="ヒラギノ角ゴ ProN W6"/>
              </a:rPr>
              <a:t>Quick movements</a:t>
            </a:r>
          </a:p>
          <a:p>
            <a:pPr lvl="1">
              <a:spcBef>
                <a:spcPct val="50000"/>
              </a:spcBef>
            </a:pPr>
            <a:r>
              <a:rPr lang="en-US" altLang="en-US" sz="1250" dirty="0">
                <a:latin typeface="Arial" panose="020B0604020202020204" pitchFamily="34" charset="0"/>
                <a:ea typeface="ヒラギノ角ゴ ProN W6"/>
                <a:cs typeface="ヒラギノ角ゴ ProN W6"/>
              </a:rPr>
              <a:t>Direct eye contact		</a:t>
            </a:r>
          </a:p>
          <a:p>
            <a:pPr lvl="1">
              <a:spcBef>
                <a:spcPct val="50000"/>
              </a:spcBef>
            </a:pPr>
            <a:r>
              <a:rPr lang="en-US" altLang="en-US" sz="1250" dirty="0">
                <a:latin typeface="Arial" panose="020B0604020202020204" pitchFamily="34" charset="0"/>
                <a:ea typeface="ヒラギノ角ゴ ProN W6"/>
                <a:cs typeface="ヒラギノ角ゴ ProN W6"/>
              </a:rPr>
              <a:t>Lean toward you</a:t>
            </a:r>
          </a:p>
          <a:p>
            <a:pPr lvl="1">
              <a:spcBef>
                <a:spcPct val="50000"/>
              </a:spcBef>
            </a:pPr>
            <a:r>
              <a:rPr lang="en-US" altLang="en-US" sz="1250" dirty="0">
                <a:latin typeface="Arial" panose="020B0604020202020204" pitchFamily="34" charset="0"/>
                <a:ea typeface="ヒラギノ角ゴ ProN W6"/>
                <a:cs typeface="ヒラギノ角ゴ ProN W6"/>
              </a:rPr>
              <a:t>Gesture a lot</a:t>
            </a:r>
          </a:p>
          <a:p>
            <a:pPr lvl="1">
              <a:spcBef>
                <a:spcPct val="50000"/>
              </a:spcBef>
            </a:pPr>
            <a:r>
              <a:rPr lang="en-US" altLang="en-US" sz="1250" dirty="0">
                <a:latin typeface="Arial" panose="020B0604020202020204" pitchFamily="34" charset="0"/>
                <a:ea typeface="ヒラギノ角ゴ ProN W6"/>
                <a:cs typeface="ヒラギノ角ゴ ProN W6"/>
              </a:rPr>
              <a:t>Serious</a:t>
            </a:r>
          </a:p>
          <a:p>
            <a:pPr lvl="1">
              <a:spcBef>
                <a:spcPct val="50000"/>
              </a:spcBef>
            </a:pPr>
            <a:r>
              <a:rPr lang="en-US" altLang="en-US" sz="1250" dirty="0">
                <a:latin typeface="Arial" panose="020B0604020202020204" pitchFamily="34" charset="0"/>
                <a:ea typeface="ヒラギノ角ゴ ProN W6"/>
                <a:cs typeface="ヒラギノ角ゴ ProN W6"/>
              </a:rPr>
              <a:t>Finish your sentences</a:t>
            </a:r>
          </a:p>
          <a:p>
            <a:pPr lvl="1"/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77EE037-5B7A-44D0-9321-ED5854645C4A}"/>
              </a:ext>
            </a:extLst>
          </p:cNvPr>
          <p:cNvSpPr>
            <a:spLocks noGrp="1"/>
          </p:cNvSpPr>
          <p:nvPr>
            <p:ph idx="15"/>
          </p:nvPr>
        </p:nvSpPr>
        <p:spPr/>
        <p:txBody>
          <a:bodyPr/>
          <a:lstStyle/>
          <a:p>
            <a:r>
              <a:rPr lang="en-US" dirty="0"/>
              <a:t>YOU</a:t>
            </a:r>
          </a:p>
          <a:p>
            <a:pPr lvl="1"/>
            <a:r>
              <a:rPr lang="en-US" dirty="0"/>
              <a:t>Get to the point</a:t>
            </a:r>
          </a:p>
          <a:p>
            <a:pPr lvl="1"/>
            <a:r>
              <a:rPr lang="en-US" dirty="0"/>
              <a:t>Don’t waste time</a:t>
            </a:r>
          </a:p>
          <a:p>
            <a:pPr lvl="1"/>
            <a:r>
              <a:rPr lang="en-US" dirty="0"/>
              <a:t>Put everything in writing</a:t>
            </a:r>
          </a:p>
          <a:p>
            <a:pPr lvl="1"/>
            <a:r>
              <a:rPr lang="en-US" dirty="0"/>
              <a:t>Summarize benefits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8A0351C-B143-4B29-93B6-45979D6F4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E47F4E-EF66-415E-88AD-B3A4540370D4}" type="slidenum">
              <a:rPr lang="en-US" smtClean="0"/>
              <a:pPr>
                <a:defRPr/>
              </a:pPr>
              <a:t>59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6576BE4-044D-432F-9A50-FAEEB84195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3319" y="3051389"/>
            <a:ext cx="2421731" cy="168592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C7D1E4-1D26-4B5F-A03F-0D5276D742A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Magic bullet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BCE578E-B923-4A70-8B2E-10FADF4798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Unfortunately not 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D9F7C58-C428-40C1-A3DA-6F66D6D82D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95206" y="1252679"/>
            <a:ext cx="4093895" cy="24972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7B3EC1-6919-46CB-869B-5895F353F8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CABB3-CFF7-4DA8-AEE0-30D4DF0AB649}" type="slidenum">
              <a:rPr lang="en-US" smtClean="0"/>
              <a:t>6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2852399-2BF0-47EF-BBD1-311F7619C4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267" y="2235667"/>
            <a:ext cx="3573339" cy="2223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47963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8B535FD-BA60-445C-BF84-493E175088C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Personality profiles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FD7DA2B-9CDD-4D3F-9143-81EE20FB43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dirty="0">
                <a:sym typeface="Arial Bold" charset="0"/>
              </a:rPr>
              <a:t>Influence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05CD3B4-1F8B-4379-A8E3-6CC08EF1E7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THEY</a:t>
            </a:r>
          </a:p>
          <a:p>
            <a:pPr lvl="1"/>
            <a:r>
              <a:rPr lang="en-US" dirty="0"/>
              <a:t>Personal questions</a:t>
            </a:r>
          </a:p>
          <a:p>
            <a:pPr lvl="1"/>
            <a:r>
              <a:rPr lang="en-US" dirty="0"/>
              <a:t>Friendly</a:t>
            </a:r>
          </a:p>
          <a:p>
            <a:pPr lvl="1"/>
            <a:r>
              <a:rPr lang="en-US" dirty="0"/>
              <a:t>May touch you</a:t>
            </a:r>
          </a:p>
          <a:p>
            <a:pPr lvl="1"/>
            <a:r>
              <a:rPr lang="en-US" dirty="0"/>
              <a:t>Many hand movements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5ABB3CE-6224-481D-B3F2-7E6AF1E23043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953572" y="1135506"/>
            <a:ext cx="3822957" cy="3547799"/>
          </a:xfrm>
        </p:spPr>
        <p:txBody>
          <a:bodyPr/>
          <a:lstStyle/>
          <a:p>
            <a:r>
              <a:rPr lang="en-US" dirty="0"/>
              <a:t>YOU</a:t>
            </a:r>
          </a:p>
          <a:p>
            <a:pPr lvl="1"/>
            <a:r>
              <a:rPr lang="en-US" dirty="0"/>
              <a:t>Present big pictures</a:t>
            </a:r>
          </a:p>
          <a:p>
            <a:pPr lvl="1"/>
            <a:r>
              <a:rPr lang="en-US" dirty="0"/>
              <a:t>Use emotional benefits</a:t>
            </a:r>
          </a:p>
          <a:p>
            <a:pPr lvl="1"/>
            <a:r>
              <a:rPr lang="en-US" dirty="0"/>
              <a:t>Use reassuring close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392BAEF-EB05-412A-B0A3-6C16174777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E47F4E-EF66-415E-88AD-B3A4540370D4}" type="slidenum">
              <a:rPr lang="en-US" smtClean="0"/>
              <a:pPr>
                <a:defRPr/>
              </a:pPr>
              <a:t>60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E14E79-7E3A-4D00-877B-DD4F7715F7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1906" y="3079964"/>
            <a:ext cx="2293144" cy="1657350"/>
          </a:xfrm>
          <a:prstGeom prst="rect">
            <a:avLst/>
          </a:prstGeo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735B8E0-A533-4220-AA02-B902607AAE1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Personality profiles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DA42D8-3AF7-4A0B-B8A6-8045BC010E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dirty="0">
                <a:sym typeface="Arial Bold" charset="0"/>
              </a:rPr>
              <a:t>Steadiness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71101FC-4718-4675-8303-AE38160515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THEY</a:t>
            </a:r>
          </a:p>
          <a:p>
            <a:pPr lvl="1"/>
            <a:r>
              <a:rPr lang="en-US" dirty="0"/>
              <a:t>Like to build relationships</a:t>
            </a:r>
          </a:p>
          <a:p>
            <a:pPr lvl="1"/>
            <a:r>
              <a:rPr lang="en-US" dirty="0"/>
              <a:t>Friendly &amp; likeable</a:t>
            </a:r>
          </a:p>
          <a:p>
            <a:pPr lvl="1"/>
            <a:r>
              <a:rPr lang="en-US" dirty="0"/>
              <a:t>Traditional attitudes</a:t>
            </a:r>
          </a:p>
          <a:p>
            <a:pPr lvl="1"/>
            <a:r>
              <a:rPr lang="en-US" dirty="0"/>
              <a:t>Make careful decisions</a:t>
            </a:r>
          </a:p>
          <a:p>
            <a:pPr lvl="1"/>
            <a:r>
              <a:rPr lang="en-US" dirty="0"/>
              <a:t>Somewhat “wishy washy” 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68BA977-E8BD-4470-B0D9-422C675B3A12}"/>
              </a:ext>
            </a:extLst>
          </p:cNvPr>
          <p:cNvSpPr>
            <a:spLocks noGrp="1"/>
          </p:cNvSpPr>
          <p:nvPr>
            <p:ph idx="15"/>
          </p:nvPr>
        </p:nvSpPr>
        <p:spPr/>
        <p:txBody>
          <a:bodyPr/>
          <a:lstStyle/>
          <a:p>
            <a:r>
              <a:rPr lang="en-US" dirty="0"/>
              <a:t>YOU</a:t>
            </a:r>
          </a:p>
          <a:p>
            <a:pPr lvl="1"/>
            <a:r>
              <a:rPr lang="en-US" dirty="0"/>
              <a:t>Be friendly</a:t>
            </a:r>
          </a:p>
          <a:p>
            <a:pPr lvl="1"/>
            <a:r>
              <a:rPr lang="en-US" dirty="0"/>
              <a:t>Don’t pressure</a:t>
            </a:r>
          </a:p>
          <a:p>
            <a:pPr lvl="1"/>
            <a:r>
              <a:rPr lang="en-US" dirty="0"/>
              <a:t>Stress contractual benefits</a:t>
            </a:r>
          </a:p>
          <a:p>
            <a:pPr lvl="1"/>
            <a:r>
              <a:rPr lang="en-US" dirty="0"/>
              <a:t>Allow them to include others in decision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2EDC646-145A-47D8-96EC-BACDCE0F4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E47F4E-EF66-415E-88AD-B3A4540370D4}" type="slidenum">
              <a:rPr lang="en-US" smtClean="0"/>
              <a:pPr>
                <a:defRPr/>
              </a:pPr>
              <a:t>61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B251B5-9582-4EFC-B61A-C78C09842D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8835" y="3132257"/>
            <a:ext cx="2364581" cy="1671638"/>
          </a:xfrm>
          <a:prstGeom prst="rect">
            <a:avLst/>
          </a:prstGeom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20119EA-B16F-4CAC-905B-FCD85AF636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0775" y="3314197"/>
            <a:ext cx="2343150" cy="1657350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21DD568-A1F2-462F-A77E-B63B06531A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Personality profiles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B699F9A-CFBB-4431-8905-30CFBA8C24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dirty="0">
                <a:sym typeface="Arial Bold" charset="0"/>
              </a:rPr>
              <a:t>Compliance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325D1E2-1C2C-451F-905B-920459C76D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THEY</a:t>
            </a:r>
          </a:p>
          <a:p>
            <a:pPr lvl="1"/>
            <a:r>
              <a:rPr lang="en-US" dirty="0"/>
              <a:t>Like facts &amp; details</a:t>
            </a:r>
          </a:p>
          <a:p>
            <a:pPr lvl="1"/>
            <a:r>
              <a:rPr lang="en-US" dirty="0"/>
              <a:t>Money &amp; numbers</a:t>
            </a:r>
          </a:p>
          <a:p>
            <a:pPr lvl="1"/>
            <a:r>
              <a:rPr lang="en-US" dirty="0"/>
              <a:t>Neat &amp; organized</a:t>
            </a:r>
          </a:p>
          <a:p>
            <a:pPr lvl="1"/>
            <a:r>
              <a:rPr lang="en-US" dirty="0"/>
              <a:t>Time conscious</a:t>
            </a:r>
          </a:p>
          <a:p>
            <a:pPr lvl="1"/>
            <a:r>
              <a:rPr lang="en-US" dirty="0"/>
              <a:t>Risk aversive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E9A63E0-DADA-4943-B227-E7944F9D29E9}"/>
              </a:ext>
            </a:extLst>
          </p:cNvPr>
          <p:cNvSpPr>
            <a:spLocks noGrp="1"/>
          </p:cNvSpPr>
          <p:nvPr>
            <p:ph idx="15"/>
          </p:nvPr>
        </p:nvSpPr>
        <p:spPr/>
        <p:txBody>
          <a:bodyPr/>
          <a:lstStyle/>
          <a:p>
            <a:r>
              <a:rPr lang="en-US" dirty="0"/>
              <a:t>YOU</a:t>
            </a:r>
          </a:p>
          <a:p>
            <a:pPr lvl="1"/>
            <a:r>
              <a:rPr lang="en-US" dirty="0"/>
              <a:t>Let them feel they are right</a:t>
            </a:r>
          </a:p>
          <a:p>
            <a:pPr lvl="1"/>
            <a:r>
              <a:rPr lang="en-US" dirty="0"/>
              <a:t>Give them facts first</a:t>
            </a:r>
          </a:p>
          <a:p>
            <a:pPr lvl="1"/>
            <a:r>
              <a:rPr lang="en-US" dirty="0"/>
              <a:t>Stress rational reason</a:t>
            </a:r>
          </a:p>
          <a:p>
            <a:pPr lvl="1"/>
            <a:r>
              <a:rPr lang="en-US" dirty="0"/>
              <a:t>Compliment regularly</a:t>
            </a:r>
          </a:p>
          <a:p>
            <a:pPr lvl="1"/>
            <a:r>
              <a:rPr lang="en-US" dirty="0"/>
              <a:t>Use quick, direct close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8400587-240C-4BF5-B794-D0A857F25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E47F4E-EF66-415E-88AD-B3A4540370D4}" type="slidenum">
              <a:rPr lang="en-US" smtClean="0"/>
              <a:pPr>
                <a:defRPr/>
              </a:pPr>
              <a:t>62</a:t>
            </a:fld>
            <a:endParaRPr lang="en-US" dirty="0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9F57D4-4D53-4F0A-BD9A-70BB6826F3F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disc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F7E0C4-89BF-40D8-8949-83ADFE8523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E47F4E-EF66-415E-88AD-B3A4540370D4}" type="slidenum">
              <a:rPr lang="en-US" smtClean="0"/>
              <a:pPr>
                <a:defRPr/>
              </a:pPr>
              <a:t>63</a:t>
            </a:fld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EF8B301-FBD8-4367-B75B-A327DF67CD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03216" y="1113121"/>
            <a:ext cx="5907930" cy="3624192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C869D16F-4625-43CA-813B-8745F94D90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15891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F:\KGF\Miscellaneous\Challenger-Selling_009.png">
            <a:extLst>
              <a:ext uri="{FF2B5EF4-FFF2-40B4-BE49-F238E27FC236}">
                <a16:creationId xmlns:a16="http://schemas.microsoft.com/office/drawing/2014/main" id="{7973875B-1D24-4887-B5F7-4A998BD2F2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89" t="6862" b="8522"/>
          <a:stretch>
            <a:fillRect/>
          </a:stretch>
        </p:blipFill>
        <p:spPr bwMode="auto">
          <a:xfrm>
            <a:off x="1110854" y="1"/>
            <a:ext cx="6890147" cy="5161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Content Placeholder 4">
            <a:extLst>
              <a:ext uri="{FF2B5EF4-FFF2-40B4-BE49-F238E27FC236}">
                <a16:creationId xmlns:a16="http://schemas.microsoft.com/office/drawing/2014/main" id="{C3F80DDB-07DA-473A-84B4-F84CAF7562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38325" y="3943351"/>
            <a:ext cx="6181725" cy="3650456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>
              <a:buNone/>
              <a:defRPr/>
            </a:pPr>
            <a:r>
              <a:rPr lang="en-US" altLang="en-US" sz="2100" b="1" dirty="0">
                <a:solidFill>
                  <a:schemeClr val="bg2"/>
                </a:solidFill>
                <a:sym typeface="Arial Bold" charset="0"/>
              </a:rPr>
              <a:t>53% of loyalty is a result of not what you sell, but how you sell it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8D6A29D-11BD-436F-87C9-4142C0D5005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0E47F4E-EF66-415E-88AD-B3A4540370D4}" type="slidenum">
              <a:rPr lang="en-US" smtClean="0"/>
              <a:pPr>
                <a:defRPr/>
              </a:pPr>
              <a:t>64</a:t>
            </a:fld>
            <a:endParaRPr lang="en-US" dirty="0"/>
          </a:p>
        </p:txBody>
      </p:sp>
    </p:spTree>
  </p:cSld>
  <p:clrMapOvr>
    <a:masterClrMapping/>
  </p:clrMapOvr>
  <p:transition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274844" y="380612"/>
            <a:ext cx="8295946" cy="602163"/>
          </a:xfrm>
        </p:spPr>
        <p:txBody>
          <a:bodyPr>
            <a:normAutofit fontScale="85000" lnSpcReduction="20000"/>
          </a:bodyPr>
          <a:lstStyle/>
          <a:p>
            <a:pPr marL="112709" indent="0">
              <a:buNone/>
            </a:pPr>
            <a:r>
              <a:rPr lang="en-US" dirty="0"/>
              <a:t>Sales call defined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Pre-Call Plan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708A1-6575-8D4A-A5EC-586CFF3AA03F}" type="slidenum">
              <a:rPr lang="en-US" smtClean="0"/>
              <a:pPr/>
              <a:t>65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419367" y="1671850"/>
            <a:ext cx="56433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1253910"/>
              </p:ext>
            </p:extLst>
          </p:nvPr>
        </p:nvGraphicFramePr>
        <p:xfrm>
          <a:off x="1760650" y="1056090"/>
          <a:ext cx="5324333" cy="37448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40414">
                  <a:extLst>
                    <a:ext uri="{9D8B030D-6E8A-4147-A177-3AD203B41FA5}">
                      <a16:colId xmlns:a16="http://schemas.microsoft.com/office/drawing/2014/main" val="4147382725"/>
                    </a:ext>
                  </a:extLst>
                </a:gridCol>
                <a:gridCol w="1383919">
                  <a:extLst>
                    <a:ext uri="{9D8B030D-6E8A-4147-A177-3AD203B41FA5}">
                      <a16:colId xmlns:a16="http://schemas.microsoft.com/office/drawing/2014/main" val="2386447378"/>
                    </a:ext>
                  </a:extLst>
                </a:gridCol>
              </a:tblGrid>
              <a:tr h="314409">
                <a:tc>
                  <a:txBody>
                    <a:bodyPr/>
                    <a:lstStyle/>
                    <a:p>
                      <a:r>
                        <a:rPr lang="en-US" sz="1600" dirty="0"/>
                        <a:t>Distributor/</a:t>
                      </a:r>
                      <a:r>
                        <a:rPr lang="en-US" sz="1600" baseline="0" dirty="0"/>
                        <a:t> Rep Name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Date/ Time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8994735"/>
                  </a:ext>
                </a:extLst>
              </a:tr>
              <a:tr h="314409">
                <a:tc>
                  <a:txBody>
                    <a:bodyPr/>
                    <a:lstStyle/>
                    <a:p>
                      <a:r>
                        <a:rPr lang="en-US" sz="1600" dirty="0"/>
                        <a:t>Account</a:t>
                      </a:r>
                      <a:r>
                        <a:rPr lang="en-US" sz="1600" baseline="0" dirty="0"/>
                        <a:t> Name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4516535"/>
                  </a:ext>
                </a:extLst>
              </a:tr>
              <a:tr h="314409">
                <a:tc>
                  <a:txBody>
                    <a:bodyPr/>
                    <a:lstStyle/>
                    <a:p>
                      <a:r>
                        <a:rPr lang="en-US" sz="1600" dirty="0"/>
                        <a:t>Customer Contacts / Roles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8978763"/>
                  </a:ext>
                </a:extLst>
              </a:tr>
              <a:tr h="336104">
                <a:tc>
                  <a:txBody>
                    <a:bodyPr/>
                    <a:lstStyle/>
                    <a:p>
                      <a:r>
                        <a:rPr lang="en-US" sz="1600" dirty="0"/>
                        <a:t>Stage –</a:t>
                      </a:r>
                      <a:r>
                        <a:rPr lang="en-US" sz="1600" baseline="0" dirty="0"/>
                        <a:t> Qualify – Develop – Propose – Close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8084963"/>
                  </a:ext>
                </a:extLst>
              </a:tr>
              <a:tr h="314409">
                <a:tc>
                  <a:txBody>
                    <a:bodyPr/>
                    <a:lstStyle/>
                    <a:p>
                      <a:r>
                        <a:rPr lang="en-US" sz="1600" dirty="0"/>
                        <a:t>What are we going to accomplish</a:t>
                      </a:r>
                      <a:r>
                        <a:rPr lang="en-US" sz="1600" baseline="0" dirty="0"/>
                        <a:t> on call?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4744207"/>
                  </a:ext>
                </a:extLst>
              </a:tr>
              <a:tr h="314409">
                <a:tc>
                  <a:txBody>
                    <a:bodyPr/>
                    <a:lstStyle/>
                    <a:p>
                      <a:r>
                        <a:rPr lang="en-US" sz="1600" dirty="0"/>
                        <a:t>How will the call open?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335750"/>
                  </a:ext>
                </a:extLst>
              </a:tr>
              <a:tr h="314409">
                <a:tc>
                  <a:txBody>
                    <a:bodyPr/>
                    <a:lstStyle/>
                    <a:p>
                      <a:r>
                        <a:rPr lang="en-US" sz="1600" dirty="0"/>
                        <a:t>How</a:t>
                      </a:r>
                      <a:r>
                        <a:rPr lang="en-US" sz="1600" baseline="0" dirty="0"/>
                        <a:t> will I build rapport?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7319464"/>
                  </a:ext>
                </a:extLst>
              </a:tr>
              <a:tr h="314409">
                <a:tc>
                  <a:txBody>
                    <a:bodyPr/>
                    <a:lstStyle/>
                    <a:p>
                      <a:r>
                        <a:rPr lang="en-US" sz="1600" dirty="0"/>
                        <a:t>What do I need to know about customer?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2611880"/>
                  </a:ext>
                </a:extLst>
              </a:tr>
              <a:tr h="314409">
                <a:tc>
                  <a:txBody>
                    <a:bodyPr/>
                    <a:lstStyle/>
                    <a:p>
                      <a:r>
                        <a:rPr lang="en-US" sz="1600" dirty="0"/>
                        <a:t>What problems</a:t>
                      </a:r>
                      <a:r>
                        <a:rPr lang="en-US" sz="1600" baseline="0" dirty="0"/>
                        <a:t> could exist? 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3336240"/>
                  </a:ext>
                </a:extLst>
              </a:tr>
              <a:tr h="314409">
                <a:tc>
                  <a:txBody>
                    <a:bodyPr/>
                    <a:lstStyle/>
                    <a:p>
                      <a:r>
                        <a:rPr lang="en-US" sz="1600" dirty="0"/>
                        <a:t>Required resources</a:t>
                      </a:r>
                      <a:r>
                        <a:rPr lang="en-US" sz="1600" baseline="0" dirty="0"/>
                        <a:t> for the call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6156006"/>
                  </a:ext>
                </a:extLst>
              </a:tr>
              <a:tr h="391237">
                <a:tc>
                  <a:txBody>
                    <a:bodyPr/>
                    <a:lstStyle/>
                    <a:p>
                      <a:r>
                        <a:rPr lang="en-US" sz="1600" dirty="0"/>
                        <a:t>Following</a:t>
                      </a:r>
                      <a:r>
                        <a:rPr lang="en-US" sz="1600" baseline="0" dirty="0"/>
                        <a:t> the call – Next steps?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94533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6375935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36923" y="345308"/>
            <a:ext cx="8295946" cy="602163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Turning process into real life</a:t>
            </a:r>
          </a:p>
        </p:txBody>
      </p:sp>
      <p:graphicFrame>
        <p:nvGraphicFramePr>
          <p:cNvPr id="25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35208675"/>
              </p:ext>
            </p:extLst>
          </p:nvPr>
        </p:nvGraphicFramePr>
        <p:xfrm>
          <a:off x="1063304" y="1344737"/>
          <a:ext cx="7166296" cy="33237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83148">
                  <a:extLst>
                    <a:ext uri="{9D8B030D-6E8A-4147-A177-3AD203B41FA5}">
                      <a16:colId xmlns:a16="http://schemas.microsoft.com/office/drawing/2014/main" val="499015684"/>
                    </a:ext>
                  </a:extLst>
                </a:gridCol>
                <a:gridCol w="3583148">
                  <a:extLst>
                    <a:ext uri="{9D8B030D-6E8A-4147-A177-3AD203B41FA5}">
                      <a16:colId xmlns:a16="http://schemas.microsoft.com/office/drawing/2014/main" val="2838774379"/>
                    </a:ext>
                  </a:extLst>
                </a:gridCol>
              </a:tblGrid>
              <a:tr h="1661868"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accent3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68580" marR="68580" marT="34290" marB="3429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5506856"/>
                  </a:ext>
                </a:extLst>
              </a:tr>
              <a:tr h="1661868"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68580" marR="68580" marT="34290" marB="3429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68580" marR="68580" marT="34290" marB="3429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7143069"/>
                  </a:ext>
                </a:extLst>
              </a:tr>
            </a:tbl>
          </a:graphicData>
        </a:graphic>
      </p:graphicFrame>
      <p:sp>
        <p:nvSpPr>
          <p:cNvPr id="26" name="TextBox 25"/>
          <p:cNvSpPr txBox="1"/>
          <p:nvPr/>
        </p:nvSpPr>
        <p:spPr>
          <a:xfrm>
            <a:off x="1255901" y="1303959"/>
            <a:ext cx="965072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>
                <a:solidFill>
                  <a:schemeClr val="bg1"/>
                </a:solidFill>
              </a:rPr>
              <a:t>Qualify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881326" y="1303959"/>
            <a:ext cx="1083182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/>
              <a:t>Develop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881326" y="2934044"/>
            <a:ext cx="108119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/>
              <a:t>Propose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351152" y="2936729"/>
            <a:ext cx="77457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/>
              <a:t>Close</a:t>
            </a:r>
          </a:p>
        </p:txBody>
      </p:sp>
      <p:sp>
        <p:nvSpPr>
          <p:cNvPr id="30" name="Freeform 10"/>
          <p:cNvSpPr/>
          <p:nvPr/>
        </p:nvSpPr>
        <p:spPr>
          <a:xfrm>
            <a:off x="2266363" y="1539434"/>
            <a:ext cx="1667902" cy="1254100"/>
          </a:xfrm>
          <a:custGeom>
            <a:avLst/>
            <a:gdLst>
              <a:gd name="connsiteX0" fmla="*/ 0 w 1431327"/>
              <a:gd name="connsiteY0" fmla="*/ 715664 h 1431327"/>
              <a:gd name="connsiteX1" fmla="*/ 715664 w 1431327"/>
              <a:gd name="connsiteY1" fmla="*/ 0 h 1431327"/>
              <a:gd name="connsiteX2" fmla="*/ 1431328 w 1431327"/>
              <a:gd name="connsiteY2" fmla="*/ 715664 h 1431327"/>
              <a:gd name="connsiteX3" fmla="*/ 715664 w 1431327"/>
              <a:gd name="connsiteY3" fmla="*/ 1431328 h 1431327"/>
              <a:gd name="connsiteX4" fmla="*/ 0 w 1431327"/>
              <a:gd name="connsiteY4" fmla="*/ 715664 h 1431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31327" h="1431327">
                <a:moveTo>
                  <a:pt x="0" y="715664"/>
                </a:moveTo>
                <a:cubicBezTo>
                  <a:pt x="0" y="320414"/>
                  <a:pt x="320414" y="0"/>
                  <a:pt x="715664" y="0"/>
                </a:cubicBezTo>
                <a:cubicBezTo>
                  <a:pt x="1110914" y="0"/>
                  <a:pt x="1431328" y="320414"/>
                  <a:pt x="1431328" y="715664"/>
                </a:cubicBezTo>
                <a:cubicBezTo>
                  <a:pt x="1431328" y="1110914"/>
                  <a:pt x="1110914" y="1431328"/>
                  <a:pt x="715664" y="1431328"/>
                </a:cubicBezTo>
                <a:cubicBezTo>
                  <a:pt x="320414" y="1431328"/>
                  <a:pt x="0" y="1110914"/>
                  <a:pt x="0" y="715664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0545" tIns="170545" rIns="170545" bIns="170545" numCol="1" spcCol="1270" anchor="ctr" anchorCtr="0">
            <a:noAutofit/>
          </a:bodyPr>
          <a:lstStyle/>
          <a:p>
            <a:pPr algn="ctr" defTabSz="46670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dirty="0"/>
              <a:t>Establish Relationship</a:t>
            </a:r>
          </a:p>
        </p:txBody>
      </p:sp>
      <p:sp>
        <p:nvSpPr>
          <p:cNvPr id="31" name="Freeform 11"/>
          <p:cNvSpPr/>
          <p:nvPr/>
        </p:nvSpPr>
        <p:spPr>
          <a:xfrm>
            <a:off x="5619337" y="1476006"/>
            <a:ext cx="1831860" cy="1317528"/>
          </a:xfrm>
          <a:custGeom>
            <a:avLst/>
            <a:gdLst>
              <a:gd name="connsiteX0" fmla="*/ 0 w 1737789"/>
              <a:gd name="connsiteY0" fmla="*/ 833412 h 1666823"/>
              <a:gd name="connsiteX1" fmla="*/ 868895 w 1737789"/>
              <a:gd name="connsiteY1" fmla="*/ 0 h 1666823"/>
              <a:gd name="connsiteX2" fmla="*/ 1737790 w 1737789"/>
              <a:gd name="connsiteY2" fmla="*/ 833412 h 1666823"/>
              <a:gd name="connsiteX3" fmla="*/ 868895 w 1737789"/>
              <a:gd name="connsiteY3" fmla="*/ 1666824 h 1666823"/>
              <a:gd name="connsiteX4" fmla="*/ 0 w 1737789"/>
              <a:gd name="connsiteY4" fmla="*/ 833412 h 1666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37789" h="1666823">
                <a:moveTo>
                  <a:pt x="0" y="833412"/>
                </a:moveTo>
                <a:cubicBezTo>
                  <a:pt x="0" y="373131"/>
                  <a:pt x="389018" y="0"/>
                  <a:pt x="868895" y="0"/>
                </a:cubicBezTo>
                <a:cubicBezTo>
                  <a:pt x="1348772" y="0"/>
                  <a:pt x="1737790" y="373131"/>
                  <a:pt x="1737790" y="833412"/>
                </a:cubicBezTo>
                <a:cubicBezTo>
                  <a:pt x="1737790" y="1293693"/>
                  <a:pt x="1348772" y="1666824"/>
                  <a:pt x="868895" y="1666824"/>
                </a:cubicBezTo>
                <a:cubicBezTo>
                  <a:pt x="389018" y="1666824"/>
                  <a:pt x="0" y="1293693"/>
                  <a:pt x="0" y="833412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04205" tIns="196411" rIns="204205" bIns="196411" numCol="1" spcCol="1270" anchor="ctr" anchorCtr="0">
            <a:noAutofit/>
          </a:bodyPr>
          <a:lstStyle/>
          <a:p>
            <a:pPr algn="ctr" defTabSz="46670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dirty="0"/>
              <a:t>Understand </a:t>
            </a:r>
          </a:p>
          <a:p>
            <a:pPr algn="ctr" defTabSz="46670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dirty="0"/>
              <a:t>Requirements</a:t>
            </a:r>
          </a:p>
          <a:p>
            <a:pPr algn="ctr" defTabSz="46670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900" dirty="0"/>
          </a:p>
        </p:txBody>
      </p:sp>
      <p:sp>
        <p:nvSpPr>
          <p:cNvPr id="32" name="Freeform 12"/>
          <p:cNvSpPr/>
          <p:nvPr/>
        </p:nvSpPr>
        <p:spPr>
          <a:xfrm>
            <a:off x="5088950" y="3261158"/>
            <a:ext cx="1313481" cy="1054620"/>
          </a:xfrm>
          <a:custGeom>
            <a:avLst/>
            <a:gdLst>
              <a:gd name="connsiteX0" fmla="*/ 0 w 1431327"/>
              <a:gd name="connsiteY0" fmla="*/ 715664 h 1431327"/>
              <a:gd name="connsiteX1" fmla="*/ 715664 w 1431327"/>
              <a:gd name="connsiteY1" fmla="*/ 0 h 1431327"/>
              <a:gd name="connsiteX2" fmla="*/ 1431328 w 1431327"/>
              <a:gd name="connsiteY2" fmla="*/ 715664 h 1431327"/>
              <a:gd name="connsiteX3" fmla="*/ 715664 w 1431327"/>
              <a:gd name="connsiteY3" fmla="*/ 1431328 h 1431327"/>
              <a:gd name="connsiteX4" fmla="*/ 0 w 1431327"/>
              <a:gd name="connsiteY4" fmla="*/ 715664 h 1431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31327" h="1431327">
                <a:moveTo>
                  <a:pt x="0" y="715664"/>
                </a:moveTo>
                <a:cubicBezTo>
                  <a:pt x="0" y="320414"/>
                  <a:pt x="320414" y="0"/>
                  <a:pt x="715664" y="0"/>
                </a:cubicBezTo>
                <a:cubicBezTo>
                  <a:pt x="1110914" y="0"/>
                  <a:pt x="1431328" y="320414"/>
                  <a:pt x="1431328" y="715664"/>
                </a:cubicBezTo>
                <a:cubicBezTo>
                  <a:pt x="1431328" y="1110914"/>
                  <a:pt x="1110914" y="1431328"/>
                  <a:pt x="715664" y="1431328"/>
                </a:cubicBezTo>
                <a:cubicBezTo>
                  <a:pt x="320414" y="1431328"/>
                  <a:pt x="0" y="1110914"/>
                  <a:pt x="0" y="715664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2450" tIns="172450" rIns="172450" bIns="172450" numCol="1" spcCol="1270" anchor="ctr" anchorCtr="0">
            <a:noAutofit/>
          </a:bodyPr>
          <a:lstStyle/>
          <a:p>
            <a:pPr algn="ctr" defTabSz="533374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500" dirty="0"/>
              <a:t>Customer Solution</a:t>
            </a:r>
          </a:p>
        </p:txBody>
      </p:sp>
      <p:sp>
        <p:nvSpPr>
          <p:cNvPr id="33" name="Freeform 13"/>
          <p:cNvSpPr/>
          <p:nvPr/>
        </p:nvSpPr>
        <p:spPr>
          <a:xfrm>
            <a:off x="6663017" y="3242284"/>
            <a:ext cx="1566583" cy="1073495"/>
          </a:xfrm>
          <a:custGeom>
            <a:avLst/>
            <a:gdLst>
              <a:gd name="connsiteX0" fmla="*/ 0 w 1655759"/>
              <a:gd name="connsiteY0" fmla="*/ 715664 h 1431327"/>
              <a:gd name="connsiteX1" fmla="*/ 827880 w 1655759"/>
              <a:gd name="connsiteY1" fmla="*/ 0 h 1431327"/>
              <a:gd name="connsiteX2" fmla="*/ 1655760 w 1655759"/>
              <a:gd name="connsiteY2" fmla="*/ 715664 h 1431327"/>
              <a:gd name="connsiteX3" fmla="*/ 827880 w 1655759"/>
              <a:gd name="connsiteY3" fmla="*/ 1431328 h 1431327"/>
              <a:gd name="connsiteX4" fmla="*/ 0 w 1655759"/>
              <a:gd name="connsiteY4" fmla="*/ 715664 h 1431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55759" h="1431327">
                <a:moveTo>
                  <a:pt x="0" y="715664"/>
                </a:moveTo>
                <a:cubicBezTo>
                  <a:pt x="0" y="320414"/>
                  <a:pt x="370655" y="0"/>
                  <a:pt x="827880" y="0"/>
                </a:cubicBezTo>
                <a:cubicBezTo>
                  <a:pt x="1285105" y="0"/>
                  <a:pt x="1655760" y="320414"/>
                  <a:pt x="1655760" y="715664"/>
                </a:cubicBezTo>
                <a:cubicBezTo>
                  <a:pt x="1655760" y="1110914"/>
                  <a:pt x="1285105" y="1431328"/>
                  <a:pt x="827880" y="1431328"/>
                </a:cubicBezTo>
                <a:cubicBezTo>
                  <a:pt x="370655" y="1431328"/>
                  <a:pt x="0" y="1110914"/>
                  <a:pt x="0" y="715664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95195" tIns="170545" rIns="195195" bIns="170545" numCol="1" spcCol="1270" anchor="ctr" anchorCtr="0">
            <a:noAutofit/>
          </a:bodyPr>
          <a:lstStyle/>
          <a:p>
            <a:pPr algn="ctr" defTabSz="46670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500" dirty="0"/>
              <a:t>Demonstrate Capability</a:t>
            </a:r>
          </a:p>
        </p:txBody>
      </p:sp>
      <p:sp>
        <p:nvSpPr>
          <p:cNvPr id="34" name="Freeform 14"/>
          <p:cNvSpPr/>
          <p:nvPr/>
        </p:nvSpPr>
        <p:spPr>
          <a:xfrm>
            <a:off x="3013214" y="3261158"/>
            <a:ext cx="1349235" cy="1054620"/>
          </a:xfrm>
          <a:custGeom>
            <a:avLst/>
            <a:gdLst>
              <a:gd name="connsiteX0" fmla="*/ 0 w 1431327"/>
              <a:gd name="connsiteY0" fmla="*/ 715664 h 1431327"/>
              <a:gd name="connsiteX1" fmla="*/ 715664 w 1431327"/>
              <a:gd name="connsiteY1" fmla="*/ 0 h 1431327"/>
              <a:gd name="connsiteX2" fmla="*/ 1431328 w 1431327"/>
              <a:gd name="connsiteY2" fmla="*/ 715664 h 1431327"/>
              <a:gd name="connsiteX3" fmla="*/ 715664 w 1431327"/>
              <a:gd name="connsiteY3" fmla="*/ 1431328 h 1431327"/>
              <a:gd name="connsiteX4" fmla="*/ 0 w 1431327"/>
              <a:gd name="connsiteY4" fmla="*/ 715664 h 1431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31327" h="1431327">
                <a:moveTo>
                  <a:pt x="0" y="715664"/>
                </a:moveTo>
                <a:cubicBezTo>
                  <a:pt x="0" y="320414"/>
                  <a:pt x="320414" y="0"/>
                  <a:pt x="715664" y="0"/>
                </a:cubicBezTo>
                <a:cubicBezTo>
                  <a:pt x="1110914" y="0"/>
                  <a:pt x="1431328" y="320414"/>
                  <a:pt x="1431328" y="715664"/>
                </a:cubicBezTo>
                <a:cubicBezTo>
                  <a:pt x="1431328" y="1110914"/>
                  <a:pt x="1110914" y="1431328"/>
                  <a:pt x="715664" y="1431328"/>
                </a:cubicBezTo>
                <a:cubicBezTo>
                  <a:pt x="320414" y="1431328"/>
                  <a:pt x="0" y="1110914"/>
                  <a:pt x="0" y="715664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3402" tIns="173402" rIns="173402" bIns="173402" numCol="1" spcCol="1270" anchor="ctr" anchorCtr="0">
            <a:noAutofit/>
          </a:bodyPr>
          <a:lstStyle/>
          <a:p>
            <a:pPr algn="ctr" defTabSz="56671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500" dirty="0"/>
              <a:t>Negotiate</a:t>
            </a:r>
          </a:p>
        </p:txBody>
      </p:sp>
      <p:sp>
        <p:nvSpPr>
          <p:cNvPr id="35" name="Freeform 15"/>
          <p:cNvSpPr/>
          <p:nvPr/>
        </p:nvSpPr>
        <p:spPr>
          <a:xfrm>
            <a:off x="1505375" y="3240248"/>
            <a:ext cx="1073495" cy="1075530"/>
          </a:xfrm>
          <a:custGeom>
            <a:avLst/>
            <a:gdLst>
              <a:gd name="connsiteX0" fmla="*/ 0 w 1431327"/>
              <a:gd name="connsiteY0" fmla="*/ 715664 h 1431327"/>
              <a:gd name="connsiteX1" fmla="*/ 715664 w 1431327"/>
              <a:gd name="connsiteY1" fmla="*/ 0 h 1431327"/>
              <a:gd name="connsiteX2" fmla="*/ 1431328 w 1431327"/>
              <a:gd name="connsiteY2" fmla="*/ 715664 h 1431327"/>
              <a:gd name="connsiteX3" fmla="*/ 715664 w 1431327"/>
              <a:gd name="connsiteY3" fmla="*/ 1431328 h 1431327"/>
              <a:gd name="connsiteX4" fmla="*/ 0 w 1431327"/>
              <a:gd name="connsiteY4" fmla="*/ 715664 h 1431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31327" h="1431327">
                <a:moveTo>
                  <a:pt x="0" y="715664"/>
                </a:moveTo>
                <a:cubicBezTo>
                  <a:pt x="0" y="320414"/>
                  <a:pt x="320414" y="0"/>
                  <a:pt x="715664" y="0"/>
                </a:cubicBezTo>
                <a:cubicBezTo>
                  <a:pt x="1110914" y="0"/>
                  <a:pt x="1431328" y="320414"/>
                  <a:pt x="1431328" y="715664"/>
                </a:cubicBezTo>
                <a:cubicBezTo>
                  <a:pt x="1431328" y="1110914"/>
                  <a:pt x="1110914" y="1431328"/>
                  <a:pt x="715664" y="1431328"/>
                </a:cubicBezTo>
                <a:cubicBezTo>
                  <a:pt x="320414" y="1431328"/>
                  <a:pt x="0" y="1110914"/>
                  <a:pt x="0" y="715664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3402" tIns="173402" rIns="173402" bIns="173402" numCol="1" spcCol="1270" anchor="ctr" anchorCtr="0">
            <a:noAutofit/>
          </a:bodyPr>
          <a:lstStyle/>
          <a:p>
            <a:pPr algn="ctr" defTabSz="56671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500" dirty="0"/>
              <a:t>Close the Deal</a:t>
            </a: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4574757" y="1994483"/>
            <a:ext cx="50333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7647591" y="2529281"/>
            <a:ext cx="0" cy="52850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4574756" y="3240248"/>
            <a:ext cx="56684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708A1-6575-8D4A-A5EC-586CFF3AA03F}" type="slidenum">
              <a:rPr lang="en-US" smtClean="0"/>
              <a:pPr/>
              <a:t>66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0614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660C5C-64A6-4245-B716-97B75CDD83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872" y="4134119"/>
            <a:ext cx="8548257" cy="826821"/>
          </a:xfrm>
        </p:spPr>
        <p:txBody>
          <a:bodyPr/>
          <a:lstStyle/>
          <a:p>
            <a:pPr algn="ctr"/>
            <a:r>
              <a:rPr lang="en-US" dirty="0"/>
              <a:t>AFTO – ABC – CRM – B2B – map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1E93AB2-CBE7-4E0C-B378-F15B59C2EC44}"/>
              </a:ext>
            </a:extLst>
          </p:cNvPr>
          <p:cNvSpPr txBox="1"/>
          <p:nvPr/>
        </p:nvSpPr>
        <p:spPr>
          <a:xfrm>
            <a:off x="2485605" y="2027787"/>
            <a:ext cx="417279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chemeClr val="bg2"/>
                </a:solidFill>
                <a:latin typeface="Helvetica LT Std Cond Blk" panose="020B0806030502050204" pitchFamily="34" charset="0"/>
                <a:cs typeface="Gotham Black" pitchFamily="50" charset="0"/>
              </a:rPr>
              <a:t>Don’t over complicate it</a:t>
            </a:r>
          </a:p>
        </p:txBody>
      </p:sp>
    </p:spTree>
    <p:extLst>
      <p:ext uri="{BB962C8B-B14F-4D97-AF65-F5344CB8AC3E}">
        <p14:creationId xmlns:p14="http://schemas.microsoft.com/office/powerpoint/2010/main" val="424236879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824EC5-79BC-4415-BC18-C59FC86632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5898" y="1745087"/>
            <a:ext cx="4272254" cy="1240073"/>
          </a:xfrm>
        </p:spPr>
        <p:txBody>
          <a:bodyPr/>
          <a:lstStyle/>
          <a:p>
            <a:r>
              <a:rPr lang="en-US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1819501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C7D1E4-1D26-4B5F-A03F-0D5276D742A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Fanatical Prospecting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BCE578E-B923-4A70-8B2E-10FADF4798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Methods of prospecting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1B24C17-46B5-4906-B1E3-B7F0F8B7D6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07666" y="1461034"/>
            <a:ext cx="1486717" cy="2221432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7B3EC1-6919-46CB-869B-5895F353F8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CABB3-CFF7-4DA8-AEE0-30D4DF0AB649}" type="slidenum">
              <a:rPr lang="en-US" smtClean="0"/>
              <a:t>7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C604B1F-2D09-429F-A12C-C140A2CF3EBA}"/>
              </a:ext>
            </a:extLst>
          </p:cNvPr>
          <p:cNvSpPr txBox="1"/>
          <p:nvPr/>
        </p:nvSpPr>
        <p:spPr>
          <a:xfrm>
            <a:off x="984340" y="1441873"/>
            <a:ext cx="643467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Font typeface="+mj-lt"/>
              <a:buAutoNum type="arabicPeriod"/>
            </a:pPr>
            <a:r>
              <a:rPr lang="en-US" sz="2700" dirty="0"/>
              <a:t> Knocking on doors</a:t>
            </a:r>
          </a:p>
          <a:p>
            <a:pPr marL="257175" indent="-257175">
              <a:buFont typeface="+mj-lt"/>
              <a:buAutoNum type="arabicPeriod"/>
            </a:pPr>
            <a:r>
              <a:rPr lang="en-US" sz="2700" dirty="0"/>
              <a:t> Networking</a:t>
            </a:r>
          </a:p>
          <a:p>
            <a:pPr marL="257175" indent="-257175">
              <a:buFont typeface="+mj-lt"/>
              <a:buAutoNum type="arabicPeriod"/>
            </a:pPr>
            <a:r>
              <a:rPr lang="en-US" sz="2700" dirty="0"/>
              <a:t> Working the phone</a:t>
            </a:r>
          </a:p>
          <a:p>
            <a:pPr marL="257175" indent="-257175">
              <a:buFont typeface="+mj-lt"/>
              <a:buAutoNum type="arabicPeriod"/>
            </a:pPr>
            <a:r>
              <a:rPr lang="en-US" sz="2700" dirty="0"/>
              <a:t> Colleagues </a:t>
            </a:r>
          </a:p>
          <a:p>
            <a:pPr marL="257175" indent="-257175">
              <a:buFont typeface="+mj-lt"/>
              <a:buAutoNum type="arabicPeriod"/>
            </a:pPr>
            <a:r>
              <a:rPr lang="en-US" sz="2700" dirty="0"/>
              <a:t> Asking for referrals </a:t>
            </a:r>
          </a:p>
          <a:p>
            <a:pPr marL="257175" indent="-257175">
              <a:buFont typeface="+mj-lt"/>
              <a:buAutoNum type="arabicPeriod"/>
            </a:pPr>
            <a:r>
              <a:rPr lang="en-US" sz="2700" dirty="0"/>
              <a:t> Social outlets, i.e. LinkedIn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55A1DCC-437D-48EA-80A6-BD8A1FEDA4B7}"/>
              </a:ext>
            </a:extLst>
          </p:cNvPr>
          <p:cNvSpPr txBox="1"/>
          <p:nvPr/>
        </p:nvSpPr>
        <p:spPr>
          <a:xfrm>
            <a:off x="4466068" y="4588064"/>
            <a:ext cx="374076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Would you place your retirement into only 1 fund?</a:t>
            </a:r>
          </a:p>
        </p:txBody>
      </p:sp>
    </p:spTree>
    <p:extLst>
      <p:ext uri="{BB962C8B-B14F-4D97-AF65-F5344CB8AC3E}">
        <p14:creationId xmlns:p14="http://schemas.microsoft.com/office/powerpoint/2010/main" val="20606203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206D59F-0309-4465-AC5D-3E3CE95030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2316" y="428625"/>
            <a:ext cx="6379369" cy="428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321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21A50AE-E148-4825-9E92-F10F73EB5A9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Jeb Blount 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FBA0FF13-187D-43CC-943F-7F22456663C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In God we trust, everyone else we follow up on.</a:t>
            </a:r>
          </a:p>
        </p:txBody>
      </p:sp>
    </p:spTree>
    <p:extLst>
      <p:ext uri="{BB962C8B-B14F-4D97-AF65-F5344CB8AC3E}">
        <p14:creationId xmlns:p14="http://schemas.microsoft.com/office/powerpoint/2010/main" val="361993290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ID_TEMPLATES" val="Customer_journey_2"/>
</p:tagLst>
</file>

<file path=ppt/theme/theme1.xml><?xml version="1.0" encoding="utf-8"?>
<a:theme xmlns:a="http://schemas.openxmlformats.org/drawingml/2006/main" name="Spartan Template- Widescreen">
  <a:themeElements>
    <a:clrScheme name="Spartan Final 2">
      <a:dk1>
        <a:srgbClr val="1A1918"/>
      </a:dk1>
      <a:lt1>
        <a:srgbClr val="FFFFFF"/>
      </a:lt1>
      <a:dk2>
        <a:srgbClr val="0074C8"/>
      </a:dk2>
      <a:lt2>
        <a:srgbClr val="FFFFFF"/>
      </a:lt2>
      <a:accent1>
        <a:srgbClr val="0074C8"/>
      </a:accent1>
      <a:accent2>
        <a:srgbClr val="00233B"/>
      </a:accent2>
      <a:accent3>
        <a:srgbClr val="01477B"/>
      </a:accent3>
      <a:accent4>
        <a:srgbClr val="37C0E6"/>
      </a:accent4>
      <a:accent5>
        <a:srgbClr val="595959"/>
      </a:accent5>
      <a:accent6>
        <a:srgbClr val="363E48"/>
      </a:accent6>
      <a:hlink>
        <a:srgbClr val="8FBCD9"/>
      </a:hlink>
      <a:folHlink>
        <a:srgbClr val="5A99C4"/>
      </a:folHlink>
    </a:clrScheme>
    <a:fontScheme name="Hanson_AlrightSans">
      <a:majorFont>
        <a:latin typeface="Alright Sans Regular"/>
        <a:ea typeface="ヒラギノ角ゴ ProN W3"/>
        <a:cs typeface="ヒラギノ角ゴ ProN W3"/>
      </a:majorFont>
      <a:minorFont>
        <a:latin typeface="Alright Sans Regular"/>
        <a:ea typeface="ヒラギノ角ゴ ProN W3"/>
        <a:cs typeface="ヒラギノ角ゴ ProN W3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partan Example Presentation- Widescreen" id="{BDC4758B-AEA8-442D-A3E1-E2BC3ECADB74}" vid="{D274352F-0AD7-487D-9925-02DCAD2F8C2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1F97AA1973DF745B207C4B29DA61FD6" ma:contentTypeVersion="15" ma:contentTypeDescription="Create a new document." ma:contentTypeScope="" ma:versionID="4153adf66aaab89f133cd8e6ef5f3945">
  <xsd:schema xmlns:xsd="http://www.w3.org/2001/XMLSchema" xmlns:xs="http://www.w3.org/2001/XMLSchema" xmlns:p="http://schemas.microsoft.com/office/2006/metadata/properties" xmlns:ns2="6034055a-9759-4e26-9243-acd22ef1f48e" xmlns:ns3="ee659e23-7429-4790-896b-b92a863bcc6f" targetNamespace="http://schemas.microsoft.com/office/2006/metadata/properties" ma:root="true" ma:fieldsID="ed8e676f3a0c70c85849cbed39b7b4d5" ns2:_="" ns3:_="">
    <xsd:import namespace="6034055a-9759-4e26-9243-acd22ef1f48e"/>
    <xsd:import namespace="ee659e23-7429-4790-896b-b92a863bcc6f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2:TaxKeywordTaxHTField" minOccurs="0"/>
                <xsd:element ref="ns2:TaxCatchAll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lcf76f155ced4ddcb4097134ff3c332f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034055a-9759-4e26-9243-acd22ef1f48e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TaxKeywordTaxHTField" ma:index="11" nillable="true" ma:taxonomy="true" ma:internalName="TaxKeywordTaxHTField" ma:taxonomyFieldName="TaxKeyword" ma:displayName="Enterprise Keywords" ma:fieldId="{23f27201-bee3-471e-b2e7-b64fd8b7ca38}" ma:taxonomyMulti="true" ma:sspId="7e30dec3-49cd-4f52-b6b1-090cd1e30194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" ma:index="12" nillable="true" ma:displayName="Taxonomy Catch All Column" ma:description="" ma:hidden="true" ma:list="{d2b136d6-1ee5-48da-b170-99846e8d2cd1}" ma:internalName="TaxCatchAll" ma:showField="CatchAllData" ma:web="6034055a-9759-4e26-9243-acd22ef1f48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e659e23-7429-4790-896b-b92a863bcc6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3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4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7e30dec3-49cd-4f52-b6b1-090cd1e3019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KeywordTaxHTField xmlns="6034055a-9759-4e26-9243-acd22ef1f48e">
      <Terms xmlns="http://schemas.microsoft.com/office/infopath/2007/PartnerControls"/>
    </TaxKeywordTaxHTField>
    <TaxCatchAll xmlns="6034055a-9759-4e26-9243-acd22ef1f48e" xsi:nil="true"/>
    <lcf76f155ced4ddcb4097134ff3c332f xmlns="ee659e23-7429-4790-896b-b92a863bcc6f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65DAD9C4-44A6-46B5-AF31-D8BEF061A8C5}"/>
</file>

<file path=customXml/itemProps2.xml><?xml version="1.0" encoding="utf-8"?>
<ds:datastoreItem xmlns:ds="http://schemas.openxmlformats.org/officeDocument/2006/customXml" ds:itemID="{0C57337A-8572-4D20-9431-9672831EA77F}"/>
</file>

<file path=customXml/itemProps3.xml><?xml version="1.0" encoding="utf-8"?>
<ds:datastoreItem xmlns:ds="http://schemas.openxmlformats.org/officeDocument/2006/customXml" ds:itemID="{F43FB5F7-0B29-4DD4-A804-262526193A3C}"/>
</file>

<file path=docProps/app.xml><?xml version="1.0" encoding="utf-8"?>
<Properties xmlns="http://schemas.openxmlformats.org/officeDocument/2006/extended-properties" xmlns:vt="http://schemas.openxmlformats.org/officeDocument/2006/docPropsVTypes">
  <TotalTime>495</TotalTime>
  <Words>2373</Words>
  <Application>Microsoft Office PowerPoint</Application>
  <PresentationFormat>On-screen Show (16:9)</PresentationFormat>
  <Paragraphs>573</Paragraphs>
  <Slides>68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68</vt:i4>
      </vt:variant>
    </vt:vector>
  </HeadingPairs>
  <TitlesOfParts>
    <vt:vector size="82" baseType="lpstr">
      <vt:lpstr>Alright Sans Regular</vt:lpstr>
      <vt:lpstr>Arial</vt:lpstr>
      <vt:lpstr>AvenirNext LT Pro Regular</vt:lpstr>
      <vt:lpstr>Calibri</vt:lpstr>
      <vt:lpstr>Courier New</vt:lpstr>
      <vt:lpstr>Georgia</vt:lpstr>
      <vt:lpstr>Gotham Bold</vt:lpstr>
      <vt:lpstr>Gotham Medium</vt:lpstr>
      <vt:lpstr>Helvetica</vt:lpstr>
      <vt:lpstr>Helvetica Light</vt:lpstr>
      <vt:lpstr>Helvetica LT Std Cond Blk</vt:lpstr>
      <vt:lpstr>Helvetica LT Std Light</vt:lpstr>
      <vt:lpstr>Wingdings</vt:lpstr>
      <vt:lpstr>Spartan Template- Widescreen</vt:lpstr>
      <vt:lpstr>Selling is where it all begins</vt:lpstr>
      <vt:lpstr>PowerPoint Presentation</vt:lpstr>
      <vt:lpstr>PowerPoint Presentation</vt:lpstr>
      <vt:lpstr>are you going to hit your number this year?</vt:lpstr>
      <vt:lpstr>Fanatical Prospecting</vt:lpstr>
      <vt:lpstr>Unfortunately not </vt:lpstr>
      <vt:lpstr>Methods of prospecting</vt:lpstr>
      <vt:lpstr>PowerPoint Presentation</vt:lpstr>
      <vt:lpstr>In God we trust, everyone else we follow up on.</vt:lpstr>
      <vt:lpstr>7 principles </vt:lpstr>
      <vt:lpstr>Make it a priority</vt:lpstr>
      <vt:lpstr>Virtual selling</vt:lpstr>
      <vt:lpstr>Myths</vt:lpstr>
      <vt:lpstr>defined</vt:lpstr>
      <vt:lpstr>channels</vt:lpstr>
      <vt:lpstr>defined</vt:lpstr>
      <vt:lpstr>Improving your effectiveness</vt:lpstr>
      <vt:lpstr>Improve your virtual effectiveness</vt:lpstr>
      <vt:lpstr>Improve your Virtual effectiveness</vt:lpstr>
      <vt:lpstr>Sales cadence</vt:lpstr>
      <vt:lpstr>PowerPoint Presentation</vt:lpstr>
      <vt:lpstr>Sales navigator</vt:lpstr>
      <vt:lpstr>Social selling</vt:lpstr>
      <vt:lpstr>PowerPoint Presentation</vt:lpstr>
      <vt:lpstr>PowerPoint Presentation</vt:lpstr>
      <vt:lpstr>PowerPoint Presentation</vt:lpstr>
      <vt:lpstr>The more I practice, the better I get!</vt:lpstr>
      <vt:lpstr>PowerPoint Presentation</vt:lpstr>
      <vt:lpstr>PowerPoint Presentation</vt:lpstr>
      <vt:lpstr>decoded</vt:lpstr>
      <vt:lpstr>decoded</vt:lpstr>
      <vt:lpstr>PowerPoint Presentation</vt:lpstr>
      <vt:lpstr>Defined </vt:lpstr>
      <vt:lpstr>Defined </vt:lpstr>
      <vt:lpstr>Defined </vt:lpstr>
      <vt:lpstr>Defined </vt:lpstr>
      <vt:lpstr>Defined </vt:lpstr>
      <vt:lpstr>Defined </vt:lpstr>
      <vt:lpstr>Defined </vt:lpstr>
      <vt:lpstr>Defined </vt:lpstr>
      <vt:lpstr>Defined </vt:lpstr>
      <vt:lpstr>Defined </vt:lpstr>
      <vt:lpstr>Defined </vt:lpstr>
      <vt:lpstr>People don’t care how much you know until they know how much you care.</vt:lpstr>
      <vt:lpstr>Defining critical business needs</vt:lpstr>
      <vt:lpstr>PowerPoint Presentation</vt:lpstr>
      <vt:lpstr>Building image</vt:lpstr>
      <vt:lpstr>Labor readiness </vt:lpstr>
      <vt:lpstr>Operational Efficiency </vt:lpstr>
      <vt:lpstr>Cost containment </vt:lpstr>
      <vt:lpstr>safety</vt:lpstr>
      <vt:lpstr>Sustainability </vt:lpstr>
      <vt:lpstr>PowerPoint Presentation</vt:lpstr>
      <vt:lpstr>How to apply the use of bloc-s</vt:lpstr>
      <vt:lpstr>Defined </vt:lpstr>
      <vt:lpstr>PowerPoint Presentation</vt:lpstr>
      <vt:lpstr>Personality profiles</vt:lpstr>
      <vt:lpstr>Types </vt:lpstr>
      <vt:lpstr>Dominance </vt:lpstr>
      <vt:lpstr>Influence </vt:lpstr>
      <vt:lpstr>Steadiness</vt:lpstr>
      <vt:lpstr>Compliance</vt:lpstr>
      <vt:lpstr>PowerPoint Presentation</vt:lpstr>
      <vt:lpstr>PowerPoint Presentation</vt:lpstr>
      <vt:lpstr>Pre-Call Plan</vt:lpstr>
      <vt:lpstr>PowerPoint Presentation</vt:lpstr>
      <vt:lpstr>AFTO – ABC – CRM – B2B – map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Selling is where it all begins</dc:title>
  <dc:creator>Bryan Mangum</dc:creator>
  <cp:lastModifiedBy>Bryan Mangum</cp:lastModifiedBy>
  <cp:revision>7</cp:revision>
  <dcterms:created xsi:type="dcterms:W3CDTF">2020-12-16T19:32:29Z</dcterms:created>
  <dcterms:modified xsi:type="dcterms:W3CDTF">2022-05-10T20:33:19Z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0x01010061F97AA1973DF745B207C4B29DA61FD6</vt:lpwstr>
  </property>
</Properties>
</file>